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79" r:id="rId3"/>
    <p:sldId id="280" r:id="rId4"/>
    <p:sldId id="281" r:id="rId5"/>
    <p:sldId id="282" r:id="rId6"/>
    <p:sldId id="283" r:id="rId7"/>
    <p:sldId id="284" r:id="rId8"/>
    <p:sldId id="310" r:id="rId9"/>
    <p:sldId id="286" r:id="rId10"/>
    <p:sldId id="289" r:id="rId11"/>
    <p:sldId id="299" r:id="rId12"/>
    <p:sldId id="300" r:id="rId13"/>
    <p:sldId id="301" r:id="rId14"/>
    <p:sldId id="303" r:id="rId15"/>
    <p:sldId id="302" r:id="rId16"/>
    <p:sldId id="304" r:id="rId17"/>
    <p:sldId id="305" r:id="rId18"/>
    <p:sldId id="306" r:id="rId19"/>
    <p:sldId id="307" r:id="rId20"/>
    <p:sldId id="308" r:id="rId21"/>
    <p:sldId id="309" r:id="rId22"/>
    <p:sldId id="278" r:id="rId23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73849" autoAdjust="0"/>
  </p:normalViewPr>
  <p:slideViewPr>
    <p:cSldViewPr>
      <p:cViewPr varScale="1">
        <p:scale>
          <a:sx n="51" d="100"/>
          <a:sy n="51" d="100"/>
        </p:scale>
        <p:origin x="-1440" y="-9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F59A8D8-0580-4004-8D73-E1DF05A28AF4}" type="datetimeFigureOut">
              <a:rPr lang="zh-CN" altLang="en-US"/>
              <a:pPr>
                <a:defRPr/>
              </a:pPr>
              <a:t>2015/12/10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763AAD52-BDF6-499B-9355-BEB7F5206DC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支付宝在</a:t>
            </a:r>
            <a:r>
              <a:rPr lang="en-US" altLang="zh-CN" smtClean="0"/>
              <a:t>2014</a:t>
            </a:r>
            <a:r>
              <a:rPr lang="zh-CN" altLang="en-US" smtClean="0"/>
              <a:t>年实现了</a:t>
            </a:r>
            <a:r>
              <a:rPr lang="en-US" altLang="zh-CN" smtClean="0"/>
              <a:t>6</a:t>
            </a:r>
            <a:r>
              <a:rPr lang="zh-CN" altLang="en-US" smtClean="0"/>
              <a:t>万笔每秒，下一步要实现</a:t>
            </a:r>
            <a:r>
              <a:rPr lang="en-US" altLang="zh-CN" smtClean="0"/>
              <a:t>10</a:t>
            </a:r>
            <a:r>
              <a:rPr lang="zh-CN" altLang="en-US" smtClean="0"/>
              <a:t>万笔每妙，而</a:t>
            </a:r>
            <a:r>
              <a:rPr lang="en-US" altLang="zh-CN" smtClean="0"/>
              <a:t>VISA</a:t>
            </a:r>
            <a:r>
              <a:rPr lang="zh-CN" altLang="en-US" smtClean="0"/>
              <a:t>在实验室的极限环境才只能支撑</a:t>
            </a:r>
            <a:r>
              <a:rPr lang="en-US" altLang="zh-CN" smtClean="0"/>
              <a:t>2</a:t>
            </a:r>
            <a:r>
              <a:rPr lang="zh-CN" altLang="en-US" smtClean="0"/>
              <a:t>万笔每秒。</a:t>
            </a:r>
          </a:p>
        </p:txBody>
      </p:sp>
      <p:sp>
        <p:nvSpPr>
          <p:cNvPr id="1843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36E6D4A-5286-4289-A9C2-F1CB2C33F8F1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zh-CN" smtClean="0"/>
              <a:t>ODPS SQL</a:t>
            </a:r>
            <a:r>
              <a:rPr lang="zh-CN" altLang="en-US" smtClean="0"/>
              <a:t>的执行基于飞天的</a:t>
            </a:r>
            <a:r>
              <a:rPr lang="en-US" altLang="zh-CN" smtClean="0"/>
              <a:t>DAG</a:t>
            </a:r>
            <a:r>
              <a:rPr lang="zh-CN" altLang="en-US" smtClean="0"/>
              <a:t>执行模式，比</a:t>
            </a:r>
            <a:r>
              <a:rPr lang="en-US" altLang="zh-CN" smtClean="0"/>
              <a:t>MapReduce</a:t>
            </a:r>
            <a:r>
              <a:rPr lang="zh-CN" altLang="en-US" smtClean="0"/>
              <a:t>的方式执行效率更高。</a:t>
            </a:r>
            <a:endParaRPr lang="en-US" altLang="zh-CN" smtClean="0"/>
          </a:p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987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8AD38C5-1DB8-4956-B91E-B313D13BE43A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zh-CN" smtClean="0"/>
              <a:t>ODPS Graph</a:t>
            </a:r>
            <a:r>
              <a:rPr lang="zh-CN" altLang="en-US" smtClean="0"/>
              <a:t>可以支持</a:t>
            </a:r>
            <a:r>
              <a:rPr lang="en-US" altLang="zh-CN" smtClean="0"/>
              <a:t>100</a:t>
            </a:r>
            <a:r>
              <a:rPr lang="zh-CN" altLang="en-US" smtClean="0"/>
              <a:t>亿顶点和</a:t>
            </a:r>
            <a:r>
              <a:rPr lang="en-US" altLang="zh-CN" smtClean="0"/>
              <a:t>1500</a:t>
            </a:r>
            <a:r>
              <a:rPr lang="zh-CN" altLang="en-US" smtClean="0"/>
              <a:t>亿边的规模，支持节点失败自动恢复。</a:t>
            </a:r>
          </a:p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403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D8C749F-7596-4874-904A-009B60756112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1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zh-CN" altLang="en-US" smtClean="0"/>
              <a:t>支持</a:t>
            </a:r>
            <a:r>
              <a:rPr lang="en-US" altLang="zh-CN" smtClean="0"/>
              <a:t>100</a:t>
            </a:r>
            <a:r>
              <a:rPr lang="zh-CN" altLang="en-US" smtClean="0"/>
              <a:t>亿</a:t>
            </a:r>
            <a:r>
              <a:rPr lang="en-US" altLang="zh-CN" smtClean="0"/>
              <a:t>Feature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zh-CN" smtClean="0"/>
              <a:t> </a:t>
            </a:r>
            <a:r>
              <a:rPr lang="zh-CN" altLang="en-US" smtClean="0"/>
              <a:t>支持</a:t>
            </a:r>
            <a:r>
              <a:rPr lang="en-US" altLang="zh-CN" smtClean="0"/>
              <a:t>500</a:t>
            </a:r>
            <a:r>
              <a:rPr lang="zh-CN" altLang="en-US" smtClean="0"/>
              <a:t>亿</a:t>
            </a:r>
            <a:r>
              <a:rPr lang="en-US" altLang="zh-CN" smtClean="0"/>
              <a:t>Sample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zh-CN" smtClean="0"/>
              <a:t> ODPS</a:t>
            </a:r>
            <a:r>
              <a:rPr lang="zh-CN" altLang="zh-CN" smtClean="0"/>
              <a:t>提供丰富的机器学习算法库，比</a:t>
            </a:r>
            <a:r>
              <a:rPr lang="en-US" altLang="zh-CN" smtClean="0"/>
              <a:t>Hadoop</a:t>
            </a:r>
            <a:r>
              <a:rPr lang="zh-CN" altLang="zh-CN" smtClean="0"/>
              <a:t>体系的</a:t>
            </a:r>
            <a:r>
              <a:rPr lang="en-US" altLang="zh-CN" smtClean="0"/>
              <a:t>Mahout</a:t>
            </a:r>
            <a:r>
              <a:rPr lang="zh-CN" altLang="zh-CN" smtClean="0"/>
              <a:t>速度更快（数量级的性能提升），主要原因：</a:t>
            </a:r>
          </a:p>
          <a:p>
            <a:pPr marL="1257300" lvl="2" indent="-342900" eaLnBrk="1" hangingPunct="1">
              <a:lnSpc>
                <a:spcPct val="150000"/>
              </a:lnSpc>
              <a:spcBef>
                <a:spcPct val="0"/>
              </a:spcBef>
              <a:buFont typeface="Calibri" pitchFamily="34" charset="0"/>
              <a:buAutoNum type="alphaLcParenR"/>
            </a:pPr>
            <a:r>
              <a:rPr lang="zh-CN" altLang="zh-CN" smtClean="0"/>
              <a:t>采用</a:t>
            </a:r>
            <a:r>
              <a:rPr lang="en-US" altLang="zh-CN" smtClean="0"/>
              <a:t>C++</a:t>
            </a:r>
            <a:r>
              <a:rPr lang="zh-CN" altLang="zh-CN" smtClean="0"/>
              <a:t>高效实现；</a:t>
            </a:r>
          </a:p>
          <a:p>
            <a:pPr marL="1257300" lvl="2" indent="-342900" eaLnBrk="1" hangingPunct="1">
              <a:lnSpc>
                <a:spcPct val="150000"/>
              </a:lnSpc>
              <a:spcBef>
                <a:spcPct val="0"/>
              </a:spcBef>
              <a:buFont typeface="Calibri" pitchFamily="34" charset="0"/>
              <a:buAutoNum type="alphaLcParenR"/>
            </a:pPr>
            <a:r>
              <a:rPr lang="zh-CN" altLang="zh-CN" smtClean="0"/>
              <a:t>基于</a:t>
            </a:r>
            <a:r>
              <a:rPr lang="en-US" altLang="zh-CN" smtClean="0"/>
              <a:t>MPI</a:t>
            </a:r>
            <a:r>
              <a:rPr lang="zh-CN" altLang="zh-CN" smtClean="0"/>
              <a:t>编程框架，大量使用内存和网络进行算法加速</a:t>
            </a:r>
          </a:p>
          <a:p>
            <a:pPr marL="1257300" lvl="2" indent="-342900" eaLnBrk="1" hangingPunct="1">
              <a:lnSpc>
                <a:spcPct val="150000"/>
              </a:lnSpc>
              <a:spcBef>
                <a:spcPct val="0"/>
              </a:spcBef>
              <a:buFont typeface="Calibri" pitchFamily="34" charset="0"/>
              <a:buAutoNum type="alphaLcParenR"/>
            </a:pPr>
            <a:r>
              <a:rPr lang="zh-CN" altLang="zh-CN" smtClean="0"/>
              <a:t>算法实现和规模经过阿里巴巴内部大规模生产检验</a:t>
            </a:r>
          </a:p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6083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F2E3BFB-D0F3-4E66-A91E-55ECF191162A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0483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52CDED0-0FFA-48C2-8AFA-BBCBFD0274FE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2531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D5CBE1F-D7B3-45AD-96A8-B9FDBA4FF607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4579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4FFE38E-1122-4E31-B69E-D02EB3820731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ODPS: </a:t>
            </a:r>
            <a:r>
              <a:rPr lang="zh-CN" altLang="en-US" smtClean="0"/>
              <a:t>开放的数据处理服务</a:t>
            </a:r>
            <a:endParaRPr lang="en-US" altLang="zh-CN" dirty="0" smtClean="0"/>
          </a:p>
          <a:p>
            <a:r>
              <a:rPr lang="en-US" altLang="zh-CN" dirty="0" smtClean="0"/>
              <a:t>OSPS: </a:t>
            </a:r>
            <a:r>
              <a:rPr lang="zh-CN" altLang="en-US" dirty="0" smtClean="0"/>
              <a:t>流计算引擎</a:t>
            </a:r>
            <a:endParaRPr lang="en-US" altLang="zh-CN" dirty="0" smtClean="0"/>
          </a:p>
          <a:p>
            <a:r>
              <a:rPr lang="en-US" altLang="zh-CN" dirty="0" smtClean="0"/>
              <a:t>ADS: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实时计算引擎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3AAD52-BDF6-499B-9355-BEB7F5206DC8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n"/>
            </a:pPr>
            <a:r>
              <a:rPr lang="zh-CN" altLang="en-US" smtClean="0"/>
              <a:t>支持多种计算框架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mtClean="0"/>
              <a:t>在同一套平台上即可使用</a:t>
            </a:r>
            <a:r>
              <a:rPr lang="en-US" altLang="zh-CN" smtClean="0"/>
              <a:t>SQL, MR, </a:t>
            </a:r>
            <a:r>
              <a:rPr lang="zh-CN" altLang="en-US" smtClean="0"/>
              <a:t>图计算，流式计算及机器学习等功能，可以满足从实时到离线，从数据仓库建设到数据挖掘多种场景的需求，用户完全没必要基于多种不同的工具拼凑解决方案。</a:t>
            </a:r>
            <a:endParaRPr lang="en-US" altLang="zh-CN" smtClean="0"/>
          </a:p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1747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07D89C6-DC29-425E-9C3E-CBFBF0B5834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mtClean="0"/>
              <a:t>经过了阿里巴巴海量数据的实际验证：</a:t>
            </a:r>
            <a:endParaRPr lang="en-US" altLang="zh-CN" smtClean="0"/>
          </a:p>
          <a:p>
            <a:pPr lvl="1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zh-CN" altLang="en-US" smtClean="0"/>
              <a:t>广告 </a:t>
            </a:r>
            <a:r>
              <a:rPr lang="en-US" altLang="zh-CN" smtClean="0"/>
              <a:t>CTR</a:t>
            </a:r>
          </a:p>
          <a:p>
            <a:pPr lvl="1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zh-CN" altLang="en-US" smtClean="0"/>
              <a:t>搜索</a:t>
            </a:r>
          </a:p>
          <a:p>
            <a:pPr lvl="1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zh-CN" smtClean="0"/>
              <a:t>BI</a:t>
            </a:r>
            <a:r>
              <a:rPr lang="zh-CN" altLang="en-US" smtClean="0"/>
              <a:t>（淘宝、天猫、聚划算）</a:t>
            </a:r>
          </a:p>
          <a:p>
            <a:pPr lvl="1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zh-CN" altLang="en-US" smtClean="0"/>
              <a:t>数据市场</a:t>
            </a:r>
          </a:p>
          <a:p>
            <a:pPr lvl="1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zh-CN" altLang="en-US" smtClean="0"/>
              <a:t>阿里小贷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n"/>
            </a:pPr>
            <a:r>
              <a:rPr lang="zh-CN" altLang="en-US" smtClean="0"/>
              <a:t>平台的功能结合了阿里巴巴大数据应用的实践经验</a:t>
            </a:r>
            <a:r>
              <a:rPr lang="en-US" altLang="zh-CN" smtClean="0"/>
              <a:t>: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zh-CN" altLang="en-US" smtClean="0"/>
              <a:t>数据生命周期功能可以极大的减轻对过期数据的管理成本，减少无效的存储空间占用。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zh-CN" altLang="en-US" smtClean="0"/>
              <a:t>表的</a:t>
            </a:r>
            <a:r>
              <a:rPr lang="en-US" altLang="zh-CN" smtClean="0"/>
              <a:t>archive</a:t>
            </a:r>
            <a:r>
              <a:rPr lang="zh-CN" altLang="en-US" smtClean="0"/>
              <a:t>功能可以将冷数据的存储成本降低</a:t>
            </a:r>
            <a:r>
              <a:rPr lang="en-US" altLang="zh-CN" smtClean="0"/>
              <a:t>50%</a:t>
            </a:r>
            <a:r>
              <a:rPr lang="zh-CN" altLang="en-US" smtClean="0"/>
              <a:t>以上，使用上对应用完全透明。  </a:t>
            </a:r>
          </a:p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379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C7E5453-C972-4A1E-B3EB-1F7364A30924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n"/>
            </a:pPr>
            <a:r>
              <a:rPr lang="en-US" altLang="zh-CN" smtClean="0"/>
              <a:t>Service mode</a:t>
            </a:r>
            <a:r>
              <a:rPr lang="zh-CN" altLang="en-US" smtClean="0"/>
              <a:t>执行方式，支持</a:t>
            </a:r>
            <a:r>
              <a:rPr lang="en-US" altLang="zh-CN" smtClean="0"/>
              <a:t>shuffle</a:t>
            </a:r>
            <a:r>
              <a:rPr lang="zh-CN" altLang="en-US" smtClean="0"/>
              <a:t>不落磁盘模式</a:t>
            </a:r>
            <a:endParaRPr lang="en-US" altLang="zh-CN" smtClean="0"/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n"/>
            </a:pPr>
            <a:r>
              <a:rPr lang="en-US" altLang="zh-CN" smtClean="0"/>
              <a:t> ODPS</a:t>
            </a:r>
            <a:r>
              <a:rPr lang="zh-CN" altLang="en-US" smtClean="0"/>
              <a:t>支持完善的多租户机制，通过存储和计算配额的方法可以让多个用户分享一个集群的资源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n"/>
            </a:pPr>
            <a:r>
              <a:rPr lang="zh-CN" altLang="en-US" smtClean="0"/>
              <a:t>  所有的计算任务都运行在安全沙箱中，通过进程、应用和系统沙箱，配合运行时的签权方法，保证数据安全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n"/>
            </a:pPr>
            <a:r>
              <a:rPr lang="zh-CN" altLang="en-US" smtClean="0"/>
              <a:t>  </a:t>
            </a:r>
            <a:r>
              <a:rPr lang="en-US" altLang="zh-CN" smtClean="0"/>
              <a:t>ODPS</a:t>
            </a:r>
            <a:r>
              <a:rPr lang="zh-CN" altLang="en-US" smtClean="0"/>
              <a:t>提供丰富的授权管理手段，包括</a:t>
            </a:r>
            <a:r>
              <a:rPr lang="en-US" altLang="zh-CN" smtClean="0"/>
              <a:t>ACL</a:t>
            </a:r>
            <a:r>
              <a:rPr lang="zh-CN" altLang="en-US" smtClean="0"/>
              <a:t>，角色授权， </a:t>
            </a:r>
            <a:r>
              <a:rPr lang="en-US" altLang="zh-CN" smtClean="0"/>
              <a:t>Policy</a:t>
            </a:r>
            <a:r>
              <a:rPr lang="zh-CN" altLang="en-US" smtClean="0"/>
              <a:t>授权、跨</a:t>
            </a:r>
            <a:r>
              <a:rPr lang="en-US" altLang="zh-CN" smtClean="0"/>
              <a:t>Project</a:t>
            </a:r>
            <a:r>
              <a:rPr lang="zh-CN" altLang="en-US" smtClean="0"/>
              <a:t>授权以及</a:t>
            </a:r>
            <a:r>
              <a:rPr lang="en-US" altLang="zh-CN" smtClean="0"/>
              <a:t>Label</a:t>
            </a:r>
            <a:r>
              <a:rPr lang="zh-CN" altLang="en-US" smtClean="0"/>
              <a:t>机制，可以提供精确到列级别的安全方案，满足一个组织或者跨组织间的授权需求</a:t>
            </a:r>
            <a:endParaRPr lang="en-US" altLang="zh-CN" smtClean="0"/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n"/>
            </a:pPr>
            <a:r>
              <a:rPr lang="en-US" altLang="zh-CN" smtClean="0"/>
              <a:t> </a:t>
            </a:r>
            <a:r>
              <a:rPr lang="zh-CN" altLang="zh-CN" smtClean="0"/>
              <a:t>用户访问需要认证，用户操作需要鉴权，提供完整的审计功能</a:t>
            </a:r>
            <a:endParaRPr lang="zh-CN" altLang="en-US" smtClean="0"/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n"/>
            </a:pPr>
            <a:r>
              <a:rPr lang="zh-CN" altLang="en-US" smtClean="0"/>
              <a:t>  安全要求较高的项目，可以提供项目保护机制，防止数据泄露。</a:t>
            </a:r>
            <a:endParaRPr lang="en-US" altLang="zh-CN" smtClean="0"/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n"/>
            </a:pPr>
            <a:r>
              <a:rPr lang="en-US" altLang="zh-CN" smtClean="0"/>
              <a:t> </a:t>
            </a:r>
            <a:r>
              <a:rPr lang="zh-CN" altLang="en-US" smtClean="0"/>
              <a:t>系统级别、</a:t>
            </a:r>
            <a:r>
              <a:rPr lang="en-US" altLang="zh-CN" smtClean="0"/>
              <a:t>Project</a:t>
            </a:r>
            <a:r>
              <a:rPr lang="zh-CN" altLang="en-US" smtClean="0"/>
              <a:t>级别和表级别的</a:t>
            </a:r>
            <a:r>
              <a:rPr lang="en-US" altLang="zh-CN" smtClean="0"/>
              <a:t>IP</a:t>
            </a:r>
            <a:r>
              <a:rPr lang="zh-CN" altLang="en-US" smtClean="0"/>
              <a:t>访问控制白名单设置</a:t>
            </a:r>
          </a:p>
          <a:p>
            <a:pPr eaLnBrk="1" hangingPunct="1">
              <a:spcBef>
                <a:spcPct val="0"/>
              </a:spcBef>
            </a:pPr>
            <a:endParaRPr lang="en-US" altLang="zh-CN" smtClean="0"/>
          </a:p>
          <a:p>
            <a:pPr eaLnBrk="1" hangingPunct="1">
              <a:spcBef>
                <a:spcPct val="0"/>
              </a:spcBef>
            </a:pPr>
            <a:endParaRPr lang="en-US" altLang="zh-CN" smtClean="0"/>
          </a:p>
          <a:p>
            <a:pPr eaLnBrk="1" hangingPunct="1">
              <a:spcBef>
                <a:spcPct val="0"/>
              </a:spcBef>
            </a:pPr>
            <a:endParaRPr lang="en-US" altLang="zh-CN" smtClean="0"/>
          </a:p>
          <a:p>
            <a:pPr eaLnBrk="1" hangingPunct="1">
              <a:spcBef>
                <a:spcPct val="0"/>
              </a:spcBef>
            </a:pPr>
            <a:endParaRPr lang="en-US" altLang="zh-CN" smtClean="0"/>
          </a:p>
          <a:p>
            <a:pPr eaLnBrk="1" hangingPunct="1">
              <a:spcBef>
                <a:spcPct val="0"/>
              </a:spcBef>
              <a:buFont typeface="Wingdings" pitchFamily="2" charset="2"/>
              <a:buChar char="n"/>
            </a:pPr>
            <a:r>
              <a:rPr lang="zh-CN" altLang="en-US" smtClean="0"/>
              <a:t>支持以下调度方式：</a:t>
            </a:r>
            <a:endParaRPr lang="en-US" altLang="zh-CN" smtClean="0"/>
          </a:p>
          <a:p>
            <a:pPr lvl="1" eaLnBrk="1" hangingPunct="1"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zh-CN" smtClean="0"/>
              <a:t> Fair Scheduler</a:t>
            </a:r>
          </a:p>
          <a:p>
            <a:pPr lvl="1" eaLnBrk="1" hangingPunct="1"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zh-CN" smtClean="0"/>
              <a:t> FIFO Scheduler</a:t>
            </a:r>
          </a:p>
          <a:p>
            <a:pPr lvl="1" eaLnBrk="1" hangingPunct="1"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zh-CN" smtClean="0"/>
              <a:t> </a:t>
            </a:r>
            <a:r>
              <a:rPr lang="zh-CN" altLang="en-US" smtClean="0"/>
              <a:t>抢占</a:t>
            </a:r>
            <a:endParaRPr lang="en-US" altLang="zh-CN" smtClean="0"/>
          </a:p>
          <a:p>
            <a:pPr lvl="1" eaLnBrk="1" hangingPunct="1"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zh-CN" smtClean="0"/>
              <a:t> </a:t>
            </a:r>
            <a:r>
              <a:rPr lang="zh-CN" altLang="en-US" smtClean="0"/>
              <a:t>组内优先</a:t>
            </a:r>
            <a:endParaRPr lang="en-US" altLang="zh-CN" smtClean="0"/>
          </a:p>
          <a:p>
            <a:pPr lvl="1" eaLnBrk="1" hangingPunct="1"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zh-CN" smtClean="0"/>
              <a:t> Mix/Max Quota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Char char="n"/>
            </a:pPr>
            <a:r>
              <a:rPr lang="zh-CN" altLang="en-US" smtClean="0"/>
              <a:t>多租户资源控制</a:t>
            </a:r>
            <a:endParaRPr lang="en-US" altLang="zh-CN" smtClean="0"/>
          </a:p>
          <a:p>
            <a:pPr lvl="1" eaLnBrk="1" hangingPunct="1"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zh-CN" smtClean="0"/>
              <a:t> CPU  </a:t>
            </a:r>
            <a:r>
              <a:rPr lang="zh-CN" altLang="en-US" smtClean="0"/>
              <a:t>通过抢占方式， 基于</a:t>
            </a:r>
            <a:r>
              <a:rPr lang="en-US" altLang="zh-CN" smtClean="0"/>
              <a:t>Lxc</a:t>
            </a:r>
            <a:r>
              <a:rPr lang="zh-CN" altLang="en-US" smtClean="0"/>
              <a:t>实现</a:t>
            </a:r>
            <a:endParaRPr lang="en-US" altLang="zh-CN" smtClean="0"/>
          </a:p>
          <a:p>
            <a:pPr lvl="1" eaLnBrk="1" hangingPunct="1"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zh-CN" smtClean="0"/>
              <a:t> Memory</a:t>
            </a:r>
          </a:p>
          <a:p>
            <a:pPr lvl="1" eaLnBrk="1" hangingPunct="1"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zh-CN" smtClean="0"/>
              <a:t> Network </a:t>
            </a:r>
            <a:r>
              <a:rPr lang="zh-CN" altLang="en-US" smtClean="0"/>
              <a:t>隔离（</a:t>
            </a:r>
            <a:r>
              <a:rPr lang="en-US" altLang="zh-CN" smtClean="0"/>
              <a:t>9</a:t>
            </a:r>
            <a:r>
              <a:rPr lang="zh-CN" altLang="en-US" smtClean="0"/>
              <a:t>月份）</a:t>
            </a:r>
            <a:endParaRPr lang="en-US" altLang="zh-CN" smtClean="0"/>
          </a:p>
          <a:p>
            <a:pPr lvl="1" eaLnBrk="1" hangingPunct="1"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zh-CN" smtClean="0"/>
              <a:t> Network  QoS  </a:t>
            </a:r>
            <a:r>
              <a:rPr lang="zh-CN" altLang="en-US" smtClean="0"/>
              <a:t>（在线、离线、混合业务场景控制）</a:t>
            </a:r>
            <a:endParaRPr lang="en-US" altLang="zh-CN" smtClean="0"/>
          </a:p>
          <a:p>
            <a:pPr lvl="2" eaLnBrk="1" hangingPunct="1">
              <a:spcBef>
                <a:spcPct val="0"/>
              </a:spcBef>
            </a:pPr>
            <a:r>
              <a:rPr lang="zh-CN" altLang="en-US" sz="1400" smtClean="0"/>
              <a:t>信号 </a:t>
            </a:r>
            <a:endParaRPr lang="en-US" altLang="zh-CN" sz="1400" smtClean="0"/>
          </a:p>
          <a:p>
            <a:pPr lvl="2" eaLnBrk="1" hangingPunct="1">
              <a:spcBef>
                <a:spcPct val="0"/>
              </a:spcBef>
            </a:pPr>
            <a:r>
              <a:rPr lang="zh-CN" altLang="en-US" sz="1400" smtClean="0"/>
              <a:t>系统</a:t>
            </a:r>
            <a:endParaRPr lang="en-US" altLang="zh-CN" sz="1400" smtClean="0"/>
          </a:p>
          <a:p>
            <a:pPr lvl="2" eaLnBrk="1" hangingPunct="1">
              <a:spcBef>
                <a:spcPct val="0"/>
              </a:spcBef>
            </a:pPr>
            <a:r>
              <a:rPr lang="zh-CN" altLang="en-US" sz="1400" smtClean="0"/>
              <a:t>用户</a:t>
            </a:r>
          </a:p>
          <a:p>
            <a:pPr lvl="1" eaLnBrk="1" hangingPunct="1"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zh-CN" smtClean="0"/>
              <a:t> Disk     </a:t>
            </a:r>
            <a:r>
              <a:rPr lang="zh-CN" altLang="en-US" smtClean="0"/>
              <a:t>飞天  </a:t>
            </a:r>
            <a:r>
              <a:rPr lang="en-US" altLang="zh-CN" smtClean="0"/>
              <a:t>ChunkerServer </a:t>
            </a:r>
            <a:r>
              <a:rPr lang="zh-CN" altLang="en-US" smtClean="0"/>
              <a:t>统一代理</a:t>
            </a:r>
          </a:p>
          <a:p>
            <a:pPr eaLnBrk="1" hangingPunct="1">
              <a:spcBef>
                <a:spcPct val="0"/>
              </a:spcBef>
            </a:pPr>
            <a:endParaRPr lang="en-US" altLang="zh-CN" smtClean="0"/>
          </a:p>
          <a:p>
            <a:pPr eaLnBrk="1" hangingPunct="1">
              <a:spcBef>
                <a:spcPct val="0"/>
              </a:spcBef>
            </a:pPr>
            <a:endParaRPr lang="en-US" altLang="zh-CN" smtClean="0"/>
          </a:p>
          <a:p>
            <a:pPr eaLnBrk="1" hangingPunct="1">
              <a:spcBef>
                <a:spcPct val="0"/>
              </a:spcBef>
            </a:pPr>
            <a:endParaRPr lang="zh-CN" altLang="en-US" smtClean="0"/>
          </a:p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5843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B3F25D-176C-4FB7-A91B-0764B1E268B2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n"/>
            </a:pPr>
            <a:r>
              <a:rPr lang="zh-CN" altLang="en-US" smtClean="0"/>
              <a:t>支持对存储和计算的压缩，只有当计算过程中要用到该数据时才解压缩</a:t>
            </a:r>
            <a:endParaRPr lang="en-US" altLang="zh-CN" smtClean="0"/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n"/>
            </a:pPr>
            <a:r>
              <a:rPr lang="zh-CN" altLang="en-US" smtClean="0"/>
              <a:t>支持的压缩格式：</a:t>
            </a:r>
            <a:r>
              <a:rPr lang="en-US" altLang="zh-CN" smtClean="0"/>
              <a:t>Gzip</a:t>
            </a:r>
            <a:r>
              <a:rPr lang="zh-CN" altLang="en-US" smtClean="0"/>
              <a:t>、</a:t>
            </a:r>
            <a:r>
              <a:rPr lang="en-US" altLang="zh-CN" smtClean="0"/>
              <a:t>Bzip2</a:t>
            </a:r>
            <a:r>
              <a:rPr lang="zh-CN" altLang="en-US" smtClean="0"/>
              <a:t>、</a:t>
            </a:r>
            <a:r>
              <a:rPr lang="en-US" altLang="zh-CN" smtClean="0"/>
              <a:t>Snappy</a:t>
            </a:r>
            <a:r>
              <a:rPr lang="zh-CN" altLang="en-US" smtClean="0"/>
              <a:t>、</a:t>
            </a:r>
            <a:r>
              <a:rPr lang="en-US" altLang="zh-CN" smtClean="0"/>
              <a:t>LZ4</a:t>
            </a:r>
          </a:p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891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27661B8-E5BE-4853-94E8-3DED02EF040C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kehong.liu\AppData\Local\Microsoft\Windows\Temporary Internet Files\Content.Outlook\BRT1G19T\云LOGO.png"/>
          <p:cNvPicPr>
            <a:picLocks noChangeAspect="1" noChangeArrowheads="1"/>
          </p:cNvPicPr>
          <p:nvPr userDrawn="1"/>
        </p:nvPicPr>
        <p:blipFill>
          <a:blip r:embed="rId2">
            <a:lum bright="30000"/>
          </a:blip>
          <a:srcRect/>
          <a:stretch>
            <a:fillRect/>
          </a:stretch>
        </p:blipFill>
        <p:spPr bwMode="auto">
          <a:xfrm>
            <a:off x="9456738" y="1728788"/>
            <a:ext cx="2901950" cy="24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1424" y="1873630"/>
            <a:ext cx="10363200" cy="1470025"/>
          </a:xfrm>
        </p:spPr>
        <p:txBody>
          <a:bodyPr/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75520" y="3515412"/>
            <a:ext cx="8534400" cy="604867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03A607-7B29-4055-8869-76225493CC75}" type="datetimeFigureOut">
              <a:rPr lang="zh-CN" altLang="en-US"/>
              <a:pPr>
                <a:defRPr/>
              </a:pPr>
              <a:t>2015/12/10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3F0858-2924-4D38-BF35-FF530EE8275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7"/>
          <p:cNvSpPr>
            <a:spLocks noGrp="1"/>
          </p:cNvSpPr>
          <p:nvPr>
            <p:ph type="title"/>
          </p:nvPr>
        </p:nvSpPr>
        <p:spPr>
          <a:xfrm>
            <a:off x="409629" y="241300"/>
            <a:ext cx="10515600" cy="627394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11522075" y="6423025"/>
            <a:ext cx="555625" cy="365125"/>
          </a:xfrm>
        </p:spPr>
        <p:txBody>
          <a:bodyPr/>
          <a:lstStyle>
            <a:lvl1pPr>
              <a:defRPr b="1">
                <a:solidFill>
                  <a:srgbClr val="01A1C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90FCCC36-69D9-482D-A840-62477A2C410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/>
              <a:t>标题文本</a:t>
            </a:r>
          </a:p>
        </p:txBody>
      </p:sp>
      <p:sp>
        <p:nvSpPr>
          <p:cNvPr id="3" name="Shape 13"/>
          <p:cNvSpPr>
            <a:spLocks noGrp="1"/>
          </p:cNvSpPr>
          <p:nvPr>
            <p:ph type="sldNum" sz="quarter" idx="10"/>
          </p:nvPr>
        </p:nvSpPr>
        <p:spPr>
          <a:xfrm>
            <a:off x="11745913" y="6521450"/>
            <a:ext cx="247650" cy="255588"/>
          </a:xfrm>
        </p:spPr>
        <p:txBody>
          <a:bodyPr lIns="45720" tIns="22860" rIns="45720" bIns="22860"/>
          <a:lstStyle>
            <a:lvl1pPr>
              <a:defRPr/>
            </a:lvl1pPr>
          </a:lstStyle>
          <a:p>
            <a:pPr>
              <a:defRPr/>
            </a:pPr>
            <a:fld id="{C58AB8F9-30DD-46B3-804A-A0AC2F825DE6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3928A0-D0DB-433C-B3F2-9B1B5E8F1F39}" type="datetimeFigureOut">
              <a:rPr lang="zh-CN" altLang="en-US"/>
              <a:pPr>
                <a:defRPr/>
              </a:pPr>
              <a:t>2015/12/10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1E4A9E-4182-4F42-B11C-129D482510A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kehong.liu\AppData\Local\Microsoft\Windows\Temporary Internet Files\Content.Outlook\BRT1G19T\云LOGO.png"/>
          <p:cNvPicPr>
            <a:picLocks noChangeAspect="1" noChangeArrowheads="1"/>
          </p:cNvPicPr>
          <p:nvPr userDrawn="1"/>
        </p:nvPicPr>
        <p:blipFill>
          <a:blip r:embed="rId2">
            <a:lum bright="40000" contrast="-40000"/>
          </a:blip>
          <a:srcRect/>
          <a:stretch>
            <a:fillRect/>
          </a:stretch>
        </p:blipFill>
        <p:spPr bwMode="auto">
          <a:xfrm>
            <a:off x="6288088" y="750888"/>
            <a:ext cx="6494462" cy="541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4"/>
          </a:xfr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8C6DA1-7479-4BAB-8F13-6366F46CD18E}" type="datetimeFigureOut">
              <a:rPr lang="zh-CN" altLang="en-US"/>
              <a:pPr>
                <a:defRPr/>
              </a:pPr>
              <a:t>2015/12/10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EAE6DB-BD9D-4C91-B61C-95BED357BB5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kehong.liu\AppData\Local\Microsoft\Windows\Temporary Internet Files\Content.Outlook\BRT1G19T\云LOGO.png"/>
          <p:cNvPicPr>
            <a:picLocks noChangeAspect="1" noChangeArrowheads="1"/>
          </p:cNvPicPr>
          <p:nvPr userDrawn="1"/>
        </p:nvPicPr>
        <p:blipFill>
          <a:blip r:embed="rId2">
            <a:lum bright="40000" contrast="-40000"/>
          </a:blip>
          <a:srcRect/>
          <a:stretch>
            <a:fillRect/>
          </a:stretch>
        </p:blipFill>
        <p:spPr bwMode="auto">
          <a:xfrm>
            <a:off x="6288088" y="750888"/>
            <a:ext cx="6494462" cy="541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95941"/>
            <a:ext cx="5384800" cy="518457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095941"/>
            <a:ext cx="5384800" cy="518457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76423F-85F2-4A76-8869-365CAA439CD2}" type="datetimeFigureOut">
              <a:rPr lang="zh-CN" altLang="en-US"/>
              <a:pPr>
                <a:defRPr/>
              </a:pPr>
              <a:t>2015/12/10</a:t>
            </a:fld>
            <a:endParaRPr lang="zh-CN" altLang="en-US"/>
          </a:p>
        </p:txBody>
      </p:sp>
      <p:sp>
        <p:nvSpPr>
          <p:cNvPr id="7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58BDDB-4D28-4CAB-9622-523B2ED0C7C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kehong.liu\AppData\Local\Microsoft\Windows\Temporary Internet Files\Content.Outlook\BRT1G19T\云LOGO.png"/>
          <p:cNvPicPr>
            <a:picLocks noChangeAspect="1" noChangeArrowheads="1"/>
          </p:cNvPicPr>
          <p:nvPr userDrawn="1"/>
        </p:nvPicPr>
        <p:blipFill>
          <a:blip r:embed="rId2">
            <a:lum bright="40000" contrast="-40000"/>
          </a:blip>
          <a:srcRect/>
          <a:stretch>
            <a:fillRect/>
          </a:stretch>
        </p:blipFill>
        <p:spPr bwMode="auto">
          <a:xfrm>
            <a:off x="6288088" y="750888"/>
            <a:ext cx="6494462" cy="541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8242" y="1095943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1787217"/>
            <a:ext cx="5386917" cy="433894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016" y="1095943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4" y="1787217"/>
            <a:ext cx="5389033" cy="433894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202924-21F5-4721-928E-5E845AAB61E2}" type="datetimeFigureOut">
              <a:rPr lang="zh-CN" altLang="en-US"/>
              <a:pPr>
                <a:defRPr/>
              </a:pPr>
              <a:t>2015/12/10</a:t>
            </a:fld>
            <a:endParaRPr lang="zh-CN" altLang="en-US"/>
          </a:p>
        </p:txBody>
      </p:sp>
      <p:sp>
        <p:nvSpPr>
          <p:cNvPr id="9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3659F-22EB-4545-9ECE-458E88E6478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决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Users\kehong.liu\AppData\Local\Microsoft\Windows\Temporary Internet Files\Content.Outlook\BRT1G19T\云LOGO.png"/>
          <p:cNvPicPr>
            <a:picLocks noChangeAspect="1" noChangeArrowheads="1"/>
          </p:cNvPicPr>
          <p:nvPr userDrawn="1"/>
        </p:nvPicPr>
        <p:blipFill>
          <a:blip r:embed="rId2">
            <a:lum bright="40000" contrast="-40000"/>
          </a:blip>
          <a:srcRect/>
          <a:stretch>
            <a:fillRect/>
          </a:stretch>
        </p:blipFill>
        <p:spPr bwMode="auto">
          <a:xfrm>
            <a:off x="6288088" y="750888"/>
            <a:ext cx="6494462" cy="541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18049" y="836712"/>
            <a:ext cx="10754553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19408" y="1315161"/>
            <a:ext cx="10754553" cy="77768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800"/>
            </a:lvl3pPr>
            <a:lvl4pPr>
              <a:buNone/>
              <a:defRPr sz="1600"/>
            </a:lvl4pPr>
            <a:lvl5pPr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12" name="文本占位符 2"/>
          <p:cNvSpPr>
            <a:spLocks noGrp="1"/>
          </p:cNvSpPr>
          <p:nvPr>
            <p:ph type="body" idx="13"/>
          </p:nvPr>
        </p:nvSpPr>
        <p:spPr>
          <a:xfrm>
            <a:off x="718048" y="2172865"/>
            <a:ext cx="10754553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3" name="内容占位符 3"/>
          <p:cNvSpPr>
            <a:spLocks noGrp="1"/>
          </p:cNvSpPr>
          <p:nvPr>
            <p:ph sz="half" idx="14"/>
          </p:nvPr>
        </p:nvSpPr>
        <p:spPr>
          <a:xfrm>
            <a:off x="719406" y="2651314"/>
            <a:ext cx="10754553" cy="77768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800"/>
            </a:lvl3pPr>
            <a:lvl4pPr>
              <a:buNone/>
              <a:defRPr sz="1600"/>
            </a:lvl4pPr>
            <a:lvl5pPr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14" name="文本占位符 2"/>
          <p:cNvSpPr>
            <a:spLocks noGrp="1"/>
          </p:cNvSpPr>
          <p:nvPr>
            <p:ph type="body" idx="15"/>
          </p:nvPr>
        </p:nvSpPr>
        <p:spPr>
          <a:xfrm>
            <a:off x="719408" y="3515410"/>
            <a:ext cx="3623937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5" name="内容占位符 3"/>
          <p:cNvSpPr>
            <a:spLocks noGrp="1"/>
          </p:cNvSpPr>
          <p:nvPr>
            <p:ph sz="half" idx="16"/>
          </p:nvPr>
        </p:nvSpPr>
        <p:spPr>
          <a:xfrm>
            <a:off x="720766" y="3993857"/>
            <a:ext cx="3623937" cy="245947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800"/>
            </a:lvl3pPr>
            <a:lvl4pPr>
              <a:buNone/>
              <a:defRPr sz="1600"/>
            </a:lvl4pPr>
            <a:lvl5pPr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16" name="文本占位符 2"/>
          <p:cNvSpPr>
            <a:spLocks noGrp="1"/>
          </p:cNvSpPr>
          <p:nvPr>
            <p:ph type="body" idx="17"/>
          </p:nvPr>
        </p:nvSpPr>
        <p:spPr>
          <a:xfrm>
            <a:off x="4458984" y="3515410"/>
            <a:ext cx="3447160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7" name="内容占位符 3"/>
          <p:cNvSpPr>
            <a:spLocks noGrp="1"/>
          </p:cNvSpPr>
          <p:nvPr>
            <p:ph sz="half" idx="18"/>
          </p:nvPr>
        </p:nvSpPr>
        <p:spPr>
          <a:xfrm>
            <a:off x="4460343" y="3993857"/>
            <a:ext cx="3447160" cy="245947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800"/>
            </a:lvl3pPr>
            <a:lvl4pPr>
              <a:buNone/>
              <a:defRPr sz="1600"/>
            </a:lvl4pPr>
            <a:lvl5pPr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20" name="文本占位符 2"/>
          <p:cNvSpPr>
            <a:spLocks noGrp="1"/>
          </p:cNvSpPr>
          <p:nvPr>
            <p:ph type="body" idx="19"/>
          </p:nvPr>
        </p:nvSpPr>
        <p:spPr>
          <a:xfrm>
            <a:off x="8028913" y="3515410"/>
            <a:ext cx="3447160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21" name="内容占位符 3"/>
          <p:cNvSpPr>
            <a:spLocks noGrp="1"/>
          </p:cNvSpPr>
          <p:nvPr>
            <p:ph sz="half" idx="20"/>
          </p:nvPr>
        </p:nvSpPr>
        <p:spPr>
          <a:xfrm>
            <a:off x="8030272" y="3993857"/>
            <a:ext cx="3447160" cy="245947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800"/>
            </a:lvl3pPr>
            <a:lvl4pPr>
              <a:buNone/>
              <a:defRPr sz="1600"/>
            </a:lvl4pPr>
            <a:lvl5pPr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19" name="日期占位符 6"/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88DD49-1462-4F57-B0CB-AFA2AE9E32C1}" type="datetimeFigureOut">
              <a:rPr lang="zh-CN" altLang="en-US"/>
              <a:pPr>
                <a:defRPr/>
              </a:pPr>
              <a:t>2015/12/10</a:t>
            </a:fld>
            <a:endParaRPr lang="zh-CN" altLang="en-US"/>
          </a:p>
        </p:txBody>
      </p:sp>
      <p:sp>
        <p:nvSpPr>
          <p:cNvPr id="22" name="页脚占位符 7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3" name="灯片编号占位符 8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975406-FB10-427F-9462-24FE78C2769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0E2A3B-9812-4317-92E6-DE4839A469CB}" type="datetimeFigureOut">
              <a:rPr lang="zh-CN" altLang="en-US"/>
              <a:pPr>
                <a:defRPr/>
              </a:pPr>
              <a:t>2015/12/10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D7ACB6-7A5A-4F0F-BF6F-EE97EC28720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kehong.liu\AppData\Local\Microsoft\Windows\Temporary Internet Files\Content.Outlook\BRT1G19T\云LOGO.png"/>
          <p:cNvPicPr>
            <a:picLocks noChangeAspect="1" noChangeArrowheads="1"/>
          </p:cNvPicPr>
          <p:nvPr userDrawn="1"/>
        </p:nvPicPr>
        <p:blipFill>
          <a:blip r:embed="rId2">
            <a:lum bright="40000" contrast="-40000"/>
          </a:blip>
          <a:srcRect/>
          <a:stretch>
            <a:fillRect/>
          </a:stretch>
        </p:blipFill>
        <p:spPr bwMode="auto">
          <a:xfrm>
            <a:off x="6288088" y="750888"/>
            <a:ext cx="6494462" cy="541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0E9525-22B0-40D0-A013-5D92B41317D7}" type="datetimeFigureOut">
              <a:rPr lang="zh-CN" altLang="en-US"/>
              <a:pPr>
                <a:defRPr/>
              </a:pPr>
              <a:t>2015/12/10</a:t>
            </a:fld>
            <a:endParaRPr lang="zh-CN" alt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E7982A-CA13-49F2-B66F-E29CCC0278C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34963" y="146050"/>
            <a:ext cx="10561637" cy="561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334963" y="922338"/>
            <a:ext cx="11522075" cy="544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616700"/>
            <a:ext cx="2844800" cy="2413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fld id="{50FC4D69-FA06-40C3-A2BF-CF5B67C89073}" type="datetimeFigureOut">
              <a:rPr lang="zh-CN" altLang="en-US"/>
              <a:pPr>
                <a:defRPr/>
              </a:pPr>
              <a:t>2015/12/10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616700"/>
            <a:ext cx="3860800" cy="2413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05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616700"/>
            <a:ext cx="2844800" cy="2413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5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fld id="{E7232D91-9F27-4A56-A456-72153C03D74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3" r:id="rId3"/>
    <p:sldLayoutId id="2147483674" r:id="rId4"/>
    <p:sldLayoutId id="2147483675" r:id="rId5"/>
    <p:sldLayoutId id="2147483676" r:id="rId6"/>
    <p:sldLayoutId id="2147483670" r:id="rId7"/>
    <p:sldLayoutId id="2147483677" r:id="rId8"/>
    <p:sldLayoutId id="2147483678" r:id="rId9"/>
    <p:sldLayoutId id="2147483679" r:id="rId10"/>
    <p:sldLayoutId id="2147483680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微软雅黑" pitchFamily="34" charset="-122"/>
          <a:ea typeface="微软雅黑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2495550" y="1844675"/>
            <a:ext cx="2952750" cy="1470025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CN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ODPS</a:t>
            </a:r>
            <a:r>
              <a:rPr lang="zh-CN" altLang="en-US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介绍</a:t>
            </a:r>
          </a:p>
        </p:txBody>
      </p:sp>
      <p:sp>
        <p:nvSpPr>
          <p:cNvPr id="14338" name="副标题 4"/>
          <p:cNvSpPr>
            <a:spLocks noGrp="1"/>
          </p:cNvSpPr>
          <p:nvPr>
            <p:ph type="subTitle" idx="1"/>
          </p:nvPr>
        </p:nvSpPr>
        <p:spPr>
          <a:xfrm>
            <a:off x="3935413" y="3213100"/>
            <a:ext cx="8534400" cy="1079500"/>
          </a:xfrm>
        </p:spPr>
        <p:txBody>
          <a:bodyPr/>
          <a:lstStyle/>
          <a:p>
            <a:pPr eaLnBrk="1" hangingPunct="1"/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程永（永初）阿里云数据事业部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/>
              <a:t>分布式文件系统（盘古）</a:t>
            </a:r>
          </a:p>
        </p:txBody>
      </p:sp>
      <p:grpSp>
        <p:nvGrpSpPr>
          <p:cNvPr id="27650" name="组合 3"/>
          <p:cNvGrpSpPr>
            <a:grpSpLocks/>
          </p:cNvGrpSpPr>
          <p:nvPr/>
        </p:nvGrpSpPr>
        <p:grpSpPr bwMode="auto">
          <a:xfrm>
            <a:off x="488950" y="1079500"/>
            <a:ext cx="4886325" cy="4870450"/>
            <a:chOff x="389051" y="1534974"/>
            <a:chExt cx="4886479" cy="4869520"/>
          </a:xfrm>
        </p:grpSpPr>
        <p:sp>
          <p:nvSpPr>
            <p:cNvPr id="27652" name="Shape 92"/>
            <p:cNvSpPr>
              <a:spLocks noChangeArrowheads="1"/>
            </p:cNvSpPr>
            <p:nvPr/>
          </p:nvSpPr>
          <p:spPr bwMode="auto">
            <a:xfrm>
              <a:off x="700071" y="5027422"/>
              <a:ext cx="234921" cy="247235"/>
            </a:xfrm>
            <a:prstGeom prst="rect">
              <a:avLst/>
            </a:prstGeom>
            <a:solidFill>
              <a:srgbClr val="953735"/>
            </a:solidFill>
            <a:ln w="12700">
              <a:noFill/>
              <a:miter lim="400000"/>
              <a:headEnd/>
              <a:tailEnd/>
            </a:ln>
          </p:spPr>
          <p:txBody>
            <a:bodyPr lIns="0" tIns="0" rIns="0" bIns="0" anchor="ctr"/>
            <a:lstStyle/>
            <a:p>
              <a:endParaRPr lang="zh-CN" altLang="zh-CN"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27653" name="Shape 93"/>
            <p:cNvSpPr>
              <a:spLocks noChangeArrowheads="1"/>
            </p:cNvSpPr>
            <p:nvPr/>
          </p:nvSpPr>
          <p:spPr bwMode="auto">
            <a:xfrm>
              <a:off x="1358590" y="4972128"/>
              <a:ext cx="234921" cy="247235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miter lim="400000"/>
              <a:headEnd/>
              <a:tailEnd/>
            </a:ln>
          </p:spPr>
          <p:txBody>
            <a:bodyPr lIns="0" tIns="0" rIns="0" bIns="0" anchor="ctr"/>
            <a:lstStyle/>
            <a:p>
              <a:endParaRPr lang="zh-CN" altLang="zh-CN"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27654" name="Shape 94"/>
            <p:cNvSpPr>
              <a:spLocks noChangeArrowheads="1"/>
            </p:cNvSpPr>
            <p:nvPr/>
          </p:nvSpPr>
          <p:spPr bwMode="auto">
            <a:xfrm>
              <a:off x="1128288" y="5305454"/>
              <a:ext cx="234921" cy="247235"/>
            </a:xfrm>
            <a:prstGeom prst="rect">
              <a:avLst/>
            </a:prstGeom>
            <a:solidFill>
              <a:srgbClr val="00B050"/>
            </a:solidFill>
            <a:ln w="12700">
              <a:noFill/>
              <a:miter lim="400000"/>
              <a:headEnd/>
              <a:tailEnd/>
            </a:ln>
          </p:spPr>
          <p:txBody>
            <a:bodyPr lIns="0" tIns="0" rIns="0" bIns="0" anchor="ctr"/>
            <a:lstStyle/>
            <a:p>
              <a:endParaRPr lang="zh-CN" altLang="zh-CN"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27655" name="Shape 96"/>
            <p:cNvSpPr>
              <a:spLocks noChangeArrowheads="1"/>
            </p:cNvSpPr>
            <p:nvPr/>
          </p:nvSpPr>
          <p:spPr bwMode="auto">
            <a:xfrm>
              <a:off x="2423645" y="4968196"/>
              <a:ext cx="234921" cy="247235"/>
            </a:xfrm>
            <a:prstGeom prst="rect">
              <a:avLst/>
            </a:prstGeom>
            <a:solidFill>
              <a:srgbClr val="7030A0"/>
            </a:solidFill>
            <a:ln w="12700">
              <a:noFill/>
              <a:miter lim="400000"/>
              <a:headEnd/>
              <a:tailEnd/>
            </a:ln>
          </p:spPr>
          <p:txBody>
            <a:bodyPr lIns="0" tIns="0" rIns="0" bIns="0" anchor="ctr"/>
            <a:lstStyle/>
            <a:p>
              <a:endParaRPr lang="zh-CN" altLang="zh-CN"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27656" name="Shape 97"/>
            <p:cNvSpPr>
              <a:spLocks noChangeArrowheads="1"/>
            </p:cNvSpPr>
            <p:nvPr/>
          </p:nvSpPr>
          <p:spPr bwMode="auto">
            <a:xfrm>
              <a:off x="2423644" y="5420314"/>
              <a:ext cx="234921" cy="247235"/>
            </a:xfrm>
            <a:prstGeom prst="rect">
              <a:avLst/>
            </a:prstGeom>
            <a:solidFill>
              <a:srgbClr val="00B050"/>
            </a:solidFill>
            <a:ln w="12700">
              <a:noFill/>
              <a:miter lim="400000"/>
              <a:headEnd/>
              <a:tailEnd/>
            </a:ln>
          </p:spPr>
          <p:txBody>
            <a:bodyPr lIns="0" tIns="0" rIns="0" bIns="0" anchor="ctr"/>
            <a:lstStyle/>
            <a:p>
              <a:endParaRPr lang="zh-CN" altLang="zh-CN"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27657" name="Shape 102"/>
            <p:cNvSpPr>
              <a:spLocks noChangeArrowheads="1"/>
            </p:cNvSpPr>
            <p:nvPr/>
          </p:nvSpPr>
          <p:spPr bwMode="auto">
            <a:xfrm>
              <a:off x="4835215" y="5206525"/>
              <a:ext cx="234921" cy="247235"/>
            </a:xfrm>
            <a:prstGeom prst="rect">
              <a:avLst/>
            </a:prstGeom>
            <a:solidFill>
              <a:srgbClr val="7030A0"/>
            </a:solidFill>
            <a:ln w="12700">
              <a:noFill/>
              <a:miter lim="400000"/>
              <a:headEnd/>
              <a:tailEnd/>
            </a:ln>
          </p:spPr>
          <p:txBody>
            <a:bodyPr lIns="0" tIns="0" rIns="0" bIns="0" anchor="ctr"/>
            <a:lstStyle/>
            <a:p>
              <a:endParaRPr lang="zh-CN" altLang="zh-CN"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1" name="Shape 103"/>
            <p:cNvSpPr/>
            <p:nvPr/>
          </p:nvSpPr>
          <p:spPr>
            <a:xfrm>
              <a:off x="4373802" y="4922052"/>
              <a:ext cx="234957" cy="24760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endParaRPr lang="zh-CN" altLang="zh-CN"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27659" name="Shape 104"/>
            <p:cNvSpPr>
              <a:spLocks noChangeArrowheads="1"/>
            </p:cNvSpPr>
            <p:nvPr/>
          </p:nvSpPr>
          <p:spPr bwMode="auto">
            <a:xfrm>
              <a:off x="4359102" y="5414803"/>
              <a:ext cx="234921" cy="247235"/>
            </a:xfrm>
            <a:prstGeom prst="rect">
              <a:avLst/>
            </a:prstGeom>
            <a:solidFill>
              <a:srgbClr val="953735"/>
            </a:solidFill>
            <a:ln w="12700">
              <a:noFill/>
              <a:miter lim="400000"/>
              <a:headEnd/>
              <a:tailEnd/>
            </a:ln>
          </p:spPr>
          <p:txBody>
            <a:bodyPr lIns="0" tIns="0" rIns="0" bIns="0" anchor="ctr"/>
            <a:lstStyle/>
            <a:p>
              <a:endParaRPr lang="zh-CN" altLang="zh-CN"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27660" name="Shape 117"/>
            <p:cNvSpPr>
              <a:spLocks noChangeShapeType="1"/>
            </p:cNvSpPr>
            <p:nvPr/>
          </p:nvSpPr>
          <p:spPr bwMode="auto">
            <a:xfrm>
              <a:off x="3332039" y="5088899"/>
              <a:ext cx="689462" cy="13869"/>
            </a:xfrm>
            <a:prstGeom prst="line">
              <a:avLst/>
            </a:prstGeom>
            <a:noFill/>
            <a:ln w="12700">
              <a:solidFill>
                <a:srgbClr val="535353"/>
              </a:solidFill>
              <a:bevel/>
              <a:headEnd type="triangle" w="med" len="med"/>
              <a:tailEnd type="triangle" w="med" len="med"/>
            </a:ln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27661" name="Shape 124"/>
            <p:cNvSpPr>
              <a:spLocks noChangeArrowheads="1"/>
            </p:cNvSpPr>
            <p:nvPr/>
          </p:nvSpPr>
          <p:spPr bwMode="auto">
            <a:xfrm>
              <a:off x="435717" y="3067022"/>
              <a:ext cx="826928" cy="369328"/>
            </a:xfrm>
            <a:prstGeom prst="rect">
              <a:avLst/>
            </a:prstGeom>
            <a:noFill/>
            <a:ln w="12700">
              <a:noFill/>
              <a:miter lim="400000"/>
              <a:headEnd/>
              <a:tailEnd/>
            </a:ln>
          </p:spPr>
          <p:txBody>
            <a:bodyPr lIns="45718" tIns="45718" rIns="45718" bIns="45718">
              <a:spAutoFit/>
            </a:bodyPr>
            <a:lstStyle/>
            <a:p>
              <a:r>
                <a:rPr lang="zh-CN" altLang="zh-CN">
                  <a:ea typeface="Helvetica" pitchFamily="34" charset="0"/>
                  <a:cs typeface="Arial" charset="0"/>
                </a:rPr>
                <a:t>Read</a:t>
              </a:r>
            </a:p>
          </p:txBody>
        </p:sp>
        <p:sp>
          <p:nvSpPr>
            <p:cNvPr id="27662" name="Shape 124"/>
            <p:cNvSpPr>
              <a:spLocks noChangeArrowheads="1"/>
            </p:cNvSpPr>
            <p:nvPr/>
          </p:nvSpPr>
          <p:spPr bwMode="auto">
            <a:xfrm>
              <a:off x="2131617" y="3094211"/>
              <a:ext cx="723561" cy="369328"/>
            </a:xfrm>
            <a:prstGeom prst="rect">
              <a:avLst/>
            </a:prstGeom>
            <a:noFill/>
            <a:ln w="12700">
              <a:noFill/>
              <a:miter lim="400000"/>
              <a:headEnd/>
              <a:tailEnd/>
            </a:ln>
          </p:spPr>
          <p:txBody>
            <a:bodyPr lIns="45718" tIns="45718" rIns="45718" bIns="45718">
              <a:spAutoFit/>
            </a:bodyPr>
            <a:lstStyle/>
            <a:p>
              <a:r>
                <a:rPr lang="zh-CN" altLang="zh-CN">
                  <a:ea typeface="Helvetica" pitchFamily="34" charset="0"/>
                  <a:cs typeface="Arial" charset="0"/>
                </a:rPr>
                <a:t>W</a:t>
              </a:r>
              <a:r>
                <a:rPr lang="en-US" altLang="zh-CN">
                  <a:ea typeface="Helvetica" pitchFamily="34" charset="0"/>
                  <a:cs typeface="Arial" charset="0"/>
                </a:rPr>
                <a:t>rite</a:t>
              </a:r>
              <a:endParaRPr lang="zh-CN" altLang="zh-CN">
                <a:ea typeface="Helvetica" pitchFamily="34" charset="0"/>
                <a:cs typeface="Arial" charset="0"/>
              </a:endParaRPr>
            </a:p>
          </p:txBody>
        </p:sp>
        <p:sp>
          <p:nvSpPr>
            <p:cNvPr id="27663" name="Shape 124"/>
            <p:cNvSpPr>
              <a:spLocks noChangeArrowheads="1"/>
            </p:cNvSpPr>
            <p:nvPr/>
          </p:nvSpPr>
          <p:spPr bwMode="auto">
            <a:xfrm>
              <a:off x="3414969" y="4687742"/>
              <a:ext cx="564215" cy="369328"/>
            </a:xfrm>
            <a:prstGeom prst="rect">
              <a:avLst/>
            </a:prstGeom>
            <a:noFill/>
            <a:ln w="12700">
              <a:noFill/>
              <a:miter lim="400000"/>
              <a:headEnd/>
              <a:tailEnd/>
            </a:ln>
          </p:spPr>
          <p:txBody>
            <a:bodyPr lIns="45718" tIns="45718" rIns="45718" bIns="45718">
              <a:spAutoFit/>
            </a:bodyPr>
            <a:lstStyle/>
            <a:p>
              <a:r>
                <a:rPr lang="zh-CN" altLang="en-US">
                  <a:latin typeface="Calibri" pitchFamily="34" charset="0"/>
                </a:rPr>
                <a:t>同步</a:t>
              </a:r>
              <a:endParaRPr lang="zh-CN" altLang="en-US" b="1">
                <a:latin typeface="Calibri" pitchFamily="34" charset="0"/>
              </a:endParaRPr>
            </a:p>
          </p:txBody>
        </p:sp>
        <p:sp>
          <p:nvSpPr>
            <p:cNvPr id="17" name="Shape 99"/>
            <p:cNvSpPr/>
            <p:nvPr/>
          </p:nvSpPr>
          <p:spPr>
            <a:xfrm>
              <a:off x="2954532" y="4968081"/>
              <a:ext cx="234957" cy="24760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endParaRPr lang="zh-CN" altLang="zh-CN"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8" name="文本框 53"/>
            <p:cNvSpPr txBox="1"/>
            <p:nvPr/>
          </p:nvSpPr>
          <p:spPr>
            <a:xfrm>
              <a:off x="389051" y="6083880"/>
              <a:ext cx="1412920" cy="3079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lIns="45719" tIns="45719" rIns="45719" bIns="45719">
              <a:spAutoFit/>
            </a:bodyPr>
            <a:lstStyle/>
            <a:p>
              <a:pPr algn="ctr" latinLnBrk="1" hangingPunct="0">
                <a:defRPr/>
              </a:pPr>
              <a:r>
                <a:rPr lang="zh-CN" altLang="en-US" sz="1400">
                  <a:latin typeface="Calibri" pitchFamily="34" charset="0"/>
                  <a:sym typeface="Calibri" pitchFamily="34" charset="0"/>
                </a:rPr>
                <a:t>块节点</a:t>
              </a:r>
            </a:p>
          </p:txBody>
        </p:sp>
        <p:sp>
          <p:nvSpPr>
            <p:cNvPr id="19" name="文本框 54"/>
            <p:cNvSpPr txBox="1"/>
            <p:nvPr/>
          </p:nvSpPr>
          <p:spPr>
            <a:xfrm>
              <a:off x="2432228" y="6094991"/>
              <a:ext cx="730273" cy="3079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lIns="45719" tIns="45719" rIns="45719" bIns="45719">
              <a:spAutoFit/>
            </a:bodyPr>
            <a:lstStyle/>
            <a:p>
              <a:pPr latinLnBrk="1" hangingPunct="0">
                <a:defRPr/>
              </a:pPr>
              <a:r>
                <a:rPr lang="zh-CN" altLang="en-US" sz="1400">
                  <a:latin typeface="Calibri" pitchFamily="34" charset="0"/>
                  <a:sym typeface="Calibri" pitchFamily="34" charset="0"/>
                </a:rPr>
                <a:t>块节点</a:t>
              </a:r>
            </a:p>
          </p:txBody>
        </p:sp>
        <p:sp>
          <p:nvSpPr>
            <p:cNvPr id="20" name="文本框 55"/>
            <p:cNvSpPr txBox="1"/>
            <p:nvPr/>
          </p:nvSpPr>
          <p:spPr>
            <a:xfrm>
              <a:off x="4353164" y="6096578"/>
              <a:ext cx="731860" cy="3079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lIns="45719" tIns="45719" rIns="45719" bIns="45719">
              <a:spAutoFit/>
            </a:bodyPr>
            <a:lstStyle/>
            <a:p>
              <a:pPr latinLnBrk="1" hangingPunct="0">
                <a:defRPr/>
              </a:pPr>
              <a:r>
                <a:rPr lang="zh-CN" altLang="en-US" sz="1400">
                  <a:latin typeface="Calibri" pitchFamily="34" charset="0"/>
                  <a:sym typeface="Calibri" pitchFamily="34" charset="0"/>
                </a:rPr>
                <a:t>块节点</a:t>
              </a:r>
            </a:p>
          </p:txBody>
        </p:sp>
        <p:sp>
          <p:nvSpPr>
            <p:cNvPr id="21" name="Rounded Rectangle 3"/>
            <p:cNvSpPr/>
            <p:nvPr/>
          </p:nvSpPr>
          <p:spPr>
            <a:xfrm>
              <a:off x="3884156" y="2189880"/>
              <a:ext cx="583371" cy="56531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ea typeface="Hiragino Sans GB W3"/>
                  <a:cs typeface="Calibri"/>
                </a:rPr>
                <a:t>M</a:t>
              </a:r>
            </a:p>
          </p:txBody>
        </p:sp>
        <p:sp>
          <p:nvSpPr>
            <p:cNvPr id="22" name="Rounded Rectangle 5"/>
            <p:cNvSpPr/>
            <p:nvPr/>
          </p:nvSpPr>
          <p:spPr>
            <a:xfrm>
              <a:off x="4622084" y="3040687"/>
              <a:ext cx="583371" cy="56531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ea typeface="Hiragino Sans GB W3"/>
                  <a:cs typeface="Calibri"/>
                </a:rPr>
                <a:t>M</a:t>
              </a:r>
            </a:p>
          </p:txBody>
        </p:sp>
        <p:sp>
          <p:nvSpPr>
            <p:cNvPr id="23" name="Rounded Rectangle 6"/>
            <p:cNvSpPr/>
            <p:nvPr/>
          </p:nvSpPr>
          <p:spPr>
            <a:xfrm>
              <a:off x="3184566" y="3040687"/>
              <a:ext cx="583371" cy="56531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ea typeface="Hiragino Sans GB W3"/>
                  <a:cs typeface="Calibri"/>
                </a:rPr>
                <a:t>M</a:t>
              </a:r>
            </a:p>
          </p:txBody>
        </p:sp>
        <p:cxnSp>
          <p:nvCxnSpPr>
            <p:cNvPr id="24" name="Straight Connector 19"/>
            <p:cNvCxnSpPr>
              <a:stCxn id="0" idx="2"/>
              <a:endCxn id="0" idx="1"/>
            </p:cNvCxnSpPr>
            <p:nvPr/>
          </p:nvCxnSpPr>
          <p:spPr>
            <a:xfrm>
              <a:off x="4175358" y="2755529"/>
              <a:ext cx="446101" cy="5682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1"/>
            <p:cNvCxnSpPr>
              <a:stCxn id="0" idx="2"/>
              <a:endCxn id="0" idx="3"/>
            </p:cNvCxnSpPr>
            <p:nvPr/>
          </p:nvCxnSpPr>
          <p:spPr>
            <a:xfrm flipH="1">
              <a:off x="3767357" y="2755529"/>
              <a:ext cx="408001" cy="5682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3"/>
            <p:cNvCxnSpPr>
              <a:stCxn id="0" idx="3"/>
              <a:endCxn id="0" idx="1"/>
            </p:cNvCxnSpPr>
            <p:nvPr/>
          </p:nvCxnSpPr>
          <p:spPr>
            <a:xfrm>
              <a:off x="3767357" y="3323745"/>
              <a:ext cx="85410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680" name="TextBox 24"/>
            <p:cNvSpPr txBox="1">
              <a:spLocks noChangeArrowheads="1"/>
            </p:cNvSpPr>
            <p:nvPr/>
          </p:nvSpPr>
          <p:spPr bwMode="auto">
            <a:xfrm>
              <a:off x="3846624" y="2922181"/>
              <a:ext cx="83670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b="1">
                  <a:latin typeface="Calibri" pitchFamily="34" charset="0"/>
                  <a:ea typeface="Hiragino Sans GB W3"/>
                  <a:cs typeface="Calibri" pitchFamily="34" charset="0"/>
                </a:rPr>
                <a:t>Paxos</a:t>
              </a:r>
            </a:p>
          </p:txBody>
        </p:sp>
        <p:sp>
          <p:nvSpPr>
            <p:cNvPr id="28" name="文本框 70"/>
            <p:cNvSpPr txBox="1"/>
            <p:nvPr/>
          </p:nvSpPr>
          <p:spPr>
            <a:xfrm>
              <a:off x="516055" y="4176070"/>
              <a:ext cx="2308298" cy="3999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1800" b="0">
                  <a:solidFill>
                    <a:srgbClr val="000000"/>
                  </a:solidFill>
                </a:defRPr>
              </a:pPr>
              <a:r>
                <a:rPr lang="en-US" altLang="zh-CN" sz="2000" b="1" dirty="0" err="1">
                  <a:solidFill>
                    <a:srgbClr val="000000"/>
                  </a:solidFill>
                  <a:latin typeface="+mn-lt"/>
                  <a:ea typeface="+mn-ea"/>
                </a:rPr>
                <a:t>ChunkServer</a:t>
              </a:r>
              <a:endParaRPr lang="en-US" altLang="zh-CN" sz="3600" b="1" dirty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4024541" y="4707781"/>
              <a:ext cx="1162087" cy="1118973"/>
            </a:xfrm>
            <a:prstGeom prst="roundRect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lIns="45719" tIns="45719" rIns="45719" bIns="45719" anchor="ctr">
              <a:spAutoFit/>
            </a:bodyPr>
            <a:lstStyle/>
            <a:p>
              <a:pPr latinLnBrk="1" hangingPunct="0">
                <a:defRPr/>
              </a:pPr>
              <a:endParaRPr lang="zh-CN" altLang="en-US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2132181" y="4682386"/>
              <a:ext cx="1162087" cy="1117387"/>
            </a:xfrm>
            <a:prstGeom prst="roundRect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lIns="45719" tIns="45719" rIns="45719" bIns="45719" anchor="ctr">
              <a:spAutoFit/>
            </a:bodyPr>
            <a:lstStyle/>
            <a:p>
              <a:pPr latinLnBrk="1" hangingPunct="0">
                <a:defRPr/>
              </a:pPr>
              <a:endParaRPr lang="zh-CN" altLang="en-US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517643" y="4707781"/>
              <a:ext cx="1162087" cy="1118973"/>
            </a:xfrm>
            <a:prstGeom prst="roundRect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lIns="45719" tIns="45719" rIns="45719" bIns="45719" anchor="ctr">
              <a:spAutoFit/>
            </a:bodyPr>
            <a:lstStyle/>
            <a:p>
              <a:pPr latinLnBrk="1" hangingPunct="0">
                <a:defRPr/>
              </a:pPr>
              <a:endParaRPr lang="zh-CN" altLang="en-US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389051" y="4099884"/>
              <a:ext cx="4886479" cy="1914159"/>
            </a:xfrm>
            <a:prstGeom prst="rect">
              <a:avLst/>
            </a:prstGeom>
            <a:noFill/>
            <a:ln w="25400" cap="flat">
              <a:solidFill>
                <a:srgbClr val="4F81BD"/>
              </a:solidFill>
              <a:prstDash val="dash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lIns="45719" tIns="45719" rIns="45719" bIns="45719" anchor="ctr">
              <a:spAutoFit/>
            </a:bodyPr>
            <a:lstStyle/>
            <a:p>
              <a:pPr latinLnBrk="1" hangingPunct="0">
                <a:defRPr/>
              </a:pPr>
              <a:endParaRPr lang="zh-CN" altLang="en-US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33" name="矩形 96"/>
            <p:cNvSpPr/>
            <p:nvPr/>
          </p:nvSpPr>
          <p:spPr>
            <a:xfrm>
              <a:off x="3105350" y="1534974"/>
              <a:ext cx="2170180" cy="2290326"/>
            </a:xfrm>
            <a:custGeom>
              <a:avLst/>
              <a:gdLst>
                <a:gd name="connsiteX0" fmla="*/ 0 w 2131554"/>
                <a:gd name="connsiteY0" fmla="*/ 0 h 2273300"/>
                <a:gd name="connsiteX1" fmla="*/ 2131554 w 2131554"/>
                <a:gd name="connsiteY1" fmla="*/ 0 h 2273300"/>
                <a:gd name="connsiteX2" fmla="*/ 2131554 w 2131554"/>
                <a:gd name="connsiteY2" fmla="*/ 2273300 h 2273300"/>
                <a:gd name="connsiteX3" fmla="*/ 0 w 2131554"/>
                <a:gd name="connsiteY3" fmla="*/ 2273300 h 2273300"/>
                <a:gd name="connsiteX4" fmla="*/ 0 w 2131554"/>
                <a:gd name="connsiteY4" fmla="*/ 0 h 2273300"/>
                <a:gd name="connsiteX0" fmla="*/ 0 w 2131554"/>
                <a:gd name="connsiteY0" fmla="*/ 400050 h 2273300"/>
                <a:gd name="connsiteX1" fmla="*/ 2131554 w 2131554"/>
                <a:gd name="connsiteY1" fmla="*/ 0 h 2273300"/>
                <a:gd name="connsiteX2" fmla="*/ 2131554 w 2131554"/>
                <a:gd name="connsiteY2" fmla="*/ 2273300 h 2273300"/>
                <a:gd name="connsiteX3" fmla="*/ 0 w 2131554"/>
                <a:gd name="connsiteY3" fmla="*/ 2273300 h 2273300"/>
                <a:gd name="connsiteX4" fmla="*/ 0 w 2131554"/>
                <a:gd name="connsiteY4" fmla="*/ 400050 h 2273300"/>
                <a:gd name="connsiteX0" fmla="*/ 0 w 2131554"/>
                <a:gd name="connsiteY0" fmla="*/ 171450 h 2044700"/>
                <a:gd name="connsiteX1" fmla="*/ 2122029 w 2131554"/>
                <a:gd name="connsiteY1" fmla="*/ 0 h 2044700"/>
                <a:gd name="connsiteX2" fmla="*/ 2131554 w 2131554"/>
                <a:gd name="connsiteY2" fmla="*/ 2044700 h 2044700"/>
                <a:gd name="connsiteX3" fmla="*/ 0 w 2131554"/>
                <a:gd name="connsiteY3" fmla="*/ 2044700 h 2044700"/>
                <a:gd name="connsiteX4" fmla="*/ 0 w 2131554"/>
                <a:gd name="connsiteY4" fmla="*/ 171450 h 2044700"/>
                <a:gd name="connsiteX0" fmla="*/ 0 w 2131554"/>
                <a:gd name="connsiteY0" fmla="*/ 28575 h 2044700"/>
                <a:gd name="connsiteX1" fmla="*/ 2122029 w 2131554"/>
                <a:gd name="connsiteY1" fmla="*/ 0 h 2044700"/>
                <a:gd name="connsiteX2" fmla="*/ 2131554 w 2131554"/>
                <a:gd name="connsiteY2" fmla="*/ 2044700 h 2044700"/>
                <a:gd name="connsiteX3" fmla="*/ 0 w 2131554"/>
                <a:gd name="connsiteY3" fmla="*/ 2044700 h 2044700"/>
                <a:gd name="connsiteX4" fmla="*/ 0 w 2131554"/>
                <a:gd name="connsiteY4" fmla="*/ 28575 h 204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1554" h="2044700">
                  <a:moveTo>
                    <a:pt x="0" y="28575"/>
                  </a:moveTo>
                  <a:lnTo>
                    <a:pt x="2122029" y="0"/>
                  </a:lnTo>
                  <a:lnTo>
                    <a:pt x="2131554" y="2044700"/>
                  </a:lnTo>
                  <a:lnTo>
                    <a:pt x="0" y="2044700"/>
                  </a:lnTo>
                  <a:lnTo>
                    <a:pt x="0" y="28575"/>
                  </a:lnTo>
                  <a:close/>
                </a:path>
              </a:pathLst>
            </a:custGeom>
            <a:noFill/>
            <a:ln w="25400" cap="flat">
              <a:solidFill>
                <a:srgbClr val="4F81BD"/>
              </a:solidFill>
              <a:prstDash val="dash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4" name="直接箭头连接符 33"/>
            <p:cNvCxnSpPr/>
            <p:nvPr/>
          </p:nvCxnSpPr>
          <p:spPr>
            <a:xfrm flipH="1" flipV="1">
              <a:off x="1055822" y="2620617"/>
              <a:ext cx="23814" cy="1479267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5" name="直接箭头连接符 34"/>
            <p:cNvCxnSpPr/>
            <p:nvPr/>
          </p:nvCxnSpPr>
          <p:spPr>
            <a:xfrm>
              <a:off x="1567013" y="2607919"/>
              <a:ext cx="565168" cy="1387210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6" name="直接箭头连接符 35"/>
            <p:cNvCxnSpPr/>
            <p:nvPr/>
          </p:nvCxnSpPr>
          <p:spPr>
            <a:xfrm>
              <a:off x="2132181" y="2093667"/>
              <a:ext cx="773137" cy="0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7" name="文本框 79"/>
            <p:cNvSpPr txBox="1"/>
            <p:nvPr/>
          </p:nvSpPr>
          <p:spPr>
            <a:xfrm>
              <a:off x="3233941" y="1763530"/>
              <a:ext cx="1387519" cy="3999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1800" b="0">
                  <a:solidFill>
                    <a:srgbClr val="000000"/>
                  </a:solidFill>
                </a:defRPr>
              </a:pPr>
              <a:r>
                <a:rPr lang="en-US" altLang="zh-CN" sz="2000" b="1" dirty="0">
                  <a:solidFill>
                    <a:srgbClr val="000000"/>
                  </a:solidFill>
                  <a:latin typeface="+mn-lt"/>
                  <a:ea typeface="+mn-ea"/>
                </a:rPr>
                <a:t>Master</a:t>
              </a:r>
              <a:endParaRPr lang="en-US" altLang="zh-CN" sz="3600" b="1" dirty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cxnSp>
          <p:nvCxnSpPr>
            <p:cNvPr id="38" name="直接箭头连接符 37"/>
            <p:cNvCxnSpPr/>
            <p:nvPr/>
          </p:nvCxnSpPr>
          <p:spPr>
            <a:xfrm>
              <a:off x="4246798" y="3895136"/>
              <a:ext cx="3175" cy="587263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headEnd type="triangle"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9" name="Shape 111"/>
            <p:cNvSpPr/>
            <p:nvPr/>
          </p:nvSpPr>
          <p:spPr>
            <a:xfrm>
              <a:off x="429702" y="1825789"/>
              <a:ext cx="1347608" cy="546042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46000">
                  <a:schemeClr val="accent6">
                    <a:lumMod val="95000"/>
                    <a:lumOff val="5000"/>
                  </a:schemeClr>
                </a:gs>
                <a:gs pos="100000">
                  <a:schemeClr val="accent6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extLst>
              <a:ext uri="{C572A759-6A51-4108-AA02-DFA0A04FC94B}"/>
            </a:ex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sz="2000" b="1">
                  <a:solidFill>
                    <a:srgbClr val="FFFFFF"/>
                  </a:solidFill>
                  <a:ea typeface="华文细黑" pitchFamily="2" charset="-122"/>
                </a:rPr>
                <a:t>Client</a:t>
              </a:r>
            </a:p>
          </p:txBody>
        </p:sp>
      </p:grpSp>
      <p:sp>
        <p:nvSpPr>
          <p:cNvPr id="40" name="内容占位符 39"/>
          <p:cNvSpPr>
            <a:spLocks noGrp="1"/>
          </p:cNvSpPr>
          <p:nvPr>
            <p:ph idx="1"/>
          </p:nvPr>
        </p:nvSpPr>
        <p:spPr>
          <a:xfrm>
            <a:off x="6744072" y="764704"/>
            <a:ext cx="5112568" cy="5903154"/>
          </a:xfrm>
        </p:spPr>
        <p:txBody>
          <a:bodyPr rtlCol="0">
            <a:spAutoFit/>
          </a:bodyPr>
          <a:lstStyle/>
          <a:p>
            <a:pPr marL="0" lvl="1" algn="just" eaLnBrk="1" fontAlgn="auto" hangingPunct="1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sz="1600" dirty="0" smtClean="0"/>
              <a:t>Master/Slave</a:t>
            </a:r>
            <a:r>
              <a:rPr lang="zh-CN" altLang="en-US" sz="1600" dirty="0" smtClean="0"/>
              <a:t>架构</a:t>
            </a:r>
            <a:endParaRPr lang="en-US" altLang="zh-CN" sz="1600" dirty="0" smtClean="0"/>
          </a:p>
          <a:p>
            <a:pPr marL="0" lvl="8" indent="-285750" algn="just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 smtClean="0"/>
              <a:t>稳定性增强</a:t>
            </a:r>
            <a:endParaRPr lang="en-US" altLang="zh-CN" sz="1600" dirty="0" smtClean="0"/>
          </a:p>
          <a:p>
            <a:pPr marL="457200" lvl="2" indent="-342900" algn="just" fontAlgn="auto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16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基于</a:t>
            </a:r>
            <a:r>
              <a:rPr lang="en-US" altLang="zh-CN" sz="16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Paxos</a:t>
            </a:r>
            <a:r>
              <a:rPr lang="zh-CN" altLang="en-US" sz="16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的多</a:t>
            </a:r>
            <a:r>
              <a:rPr lang="en-US" altLang="zh-CN" sz="16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Master</a:t>
            </a:r>
            <a:r>
              <a:rPr lang="zh-CN" altLang="en-US" sz="16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架构</a:t>
            </a:r>
            <a:endParaRPr lang="en-US" altLang="zh-CN" sz="16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marL="457200" lvl="2" indent="-342900" algn="just" fontAlgn="auto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16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自动故障恢复时间小于</a:t>
            </a:r>
            <a:r>
              <a:rPr lang="en-US" altLang="zh-CN" sz="16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r>
              <a:rPr lang="zh-CN" altLang="en-US" sz="16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分钟</a:t>
            </a:r>
            <a:endParaRPr lang="en-US" altLang="zh-CN" sz="16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marL="457200" lvl="2" indent="-342900" algn="just" fontAlgn="auto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16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透明</a:t>
            </a:r>
            <a:r>
              <a:rPr lang="zh-CN" altLang="en-US" sz="16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热升级</a:t>
            </a:r>
            <a:endParaRPr lang="en-US" altLang="zh-CN" sz="16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marL="0" lvl="8" indent="-285750" algn="just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/>
              <a:t>多租户增强</a:t>
            </a:r>
            <a:endParaRPr lang="en-US" altLang="zh-CN" sz="1600" dirty="0"/>
          </a:p>
          <a:p>
            <a:pPr marL="457200" lvl="2" indent="-342900" algn="just" fontAlgn="auto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zh-CN" sz="16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Capability</a:t>
            </a:r>
            <a:r>
              <a:rPr lang="zh-CN" altLang="en-US" sz="16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与目录配额</a:t>
            </a:r>
            <a:endParaRPr lang="en-US" altLang="zh-CN" sz="1600" dirty="0" smtClean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marL="457200" lvl="2" indent="-342900" algn="just" fontAlgn="auto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16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流</a:t>
            </a:r>
            <a:r>
              <a:rPr lang="zh-CN" altLang="en-US" sz="16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控、优先级与公平性</a:t>
            </a:r>
            <a:endParaRPr lang="en-US" altLang="zh-CN" sz="1600" dirty="0" smtClean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marL="457200" lvl="2" indent="-342900" algn="just" fontAlgn="auto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16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离线</a:t>
            </a:r>
            <a:r>
              <a:rPr lang="en-US" altLang="zh-CN" sz="16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/</a:t>
            </a:r>
            <a:r>
              <a:rPr lang="zh-CN" altLang="en-US" sz="16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在线混布</a:t>
            </a:r>
            <a:endParaRPr lang="en-US" altLang="zh-CN" sz="16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marL="0" lvl="8" indent="-285750" algn="just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 smtClean="0"/>
              <a:t>性能增强</a:t>
            </a:r>
            <a:endParaRPr lang="en-US" altLang="zh-CN" sz="1600" dirty="0" smtClean="0"/>
          </a:p>
          <a:p>
            <a:pPr marL="457200" lvl="2" indent="-342900" algn="just" fontAlgn="auto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16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混合</a:t>
            </a:r>
            <a:r>
              <a:rPr lang="zh-CN" altLang="en-US" sz="16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存储，原生</a:t>
            </a:r>
            <a:r>
              <a:rPr lang="en-US" altLang="zh-CN" sz="1600" dirty="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RaidFile</a:t>
            </a:r>
            <a:r>
              <a:rPr lang="zh-CN" altLang="en-US" sz="16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支持</a:t>
            </a:r>
            <a:endParaRPr lang="en-US" altLang="zh-CN" sz="1600" dirty="0" smtClean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marL="457200" lvl="2" indent="-342900" algn="just" fontAlgn="auto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16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锁优化，读写分离</a:t>
            </a:r>
            <a:endParaRPr lang="en-US" altLang="zh-CN" sz="16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marL="0" lvl="8" indent="-285750" algn="just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 smtClean="0"/>
              <a:t>规模</a:t>
            </a:r>
            <a:r>
              <a:rPr lang="zh-CN" altLang="en-US" sz="1600" dirty="0"/>
              <a:t>增强</a:t>
            </a:r>
            <a:endParaRPr lang="en-US" altLang="zh-CN" sz="1600" dirty="0"/>
          </a:p>
          <a:p>
            <a:pPr marL="457200" lvl="2" indent="-342900" algn="just" fontAlgn="auto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16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文件数无限制，单集群 </a:t>
            </a:r>
            <a:r>
              <a:rPr lang="en-US" altLang="zh-CN" sz="16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&gt; </a:t>
            </a:r>
            <a:r>
              <a:rPr lang="en-US" altLang="zh-CN" sz="1600" dirty="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5K</a:t>
            </a:r>
            <a:endParaRPr lang="en-US" altLang="zh-CN" sz="16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资源管理</a:t>
            </a:r>
            <a:r>
              <a:rPr lang="zh-CN" altLang="en-US" dirty="0"/>
              <a:t>与任务调度（伏羲）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2188" y="1798638"/>
            <a:ext cx="5319712" cy="326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5" name="内容占位符 40"/>
          <p:cNvSpPr>
            <a:spLocks noGrp="1"/>
          </p:cNvSpPr>
          <p:nvPr>
            <p:ph idx="1"/>
          </p:nvPr>
        </p:nvSpPr>
        <p:spPr>
          <a:xfrm>
            <a:off x="7032625" y="922338"/>
            <a:ext cx="4824413" cy="5445125"/>
          </a:xfrm>
        </p:spPr>
        <p:txBody>
          <a:bodyPr>
            <a:spAutoFit/>
          </a:bodyPr>
          <a:lstStyle/>
          <a:p>
            <a:pPr marL="0" lvl="1" algn="just" eaLnBrk="1" hangingPunct="1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1600" smtClean="0"/>
              <a:t>比</a:t>
            </a:r>
            <a:r>
              <a:rPr lang="en-US" altLang="zh-CN" sz="1600" smtClean="0"/>
              <a:t>YARN</a:t>
            </a:r>
            <a:r>
              <a:rPr lang="zh-CN" altLang="en-US" sz="1600" smtClean="0"/>
              <a:t>早</a:t>
            </a:r>
            <a:r>
              <a:rPr lang="en-US" altLang="zh-CN" sz="1600" smtClean="0"/>
              <a:t>2</a:t>
            </a:r>
            <a:r>
              <a:rPr lang="zh-CN" altLang="en-US" sz="1600" smtClean="0"/>
              <a:t>年</a:t>
            </a:r>
            <a:endParaRPr lang="en-US" altLang="zh-CN" sz="1600" smtClean="0"/>
          </a:p>
          <a:p>
            <a:pPr marL="0" lvl="1" algn="just" eaLnBrk="1" hangingPunct="1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1600" smtClean="0"/>
              <a:t>稳定性增强</a:t>
            </a:r>
            <a:endParaRPr lang="en-US" altLang="zh-CN" sz="1600" smtClean="0"/>
          </a:p>
          <a:p>
            <a:pPr marL="457200" lvl="2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160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Fuxi Master HA</a:t>
            </a:r>
          </a:p>
          <a:p>
            <a:pPr marL="457200" lvl="2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160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AppMaster Failover</a:t>
            </a:r>
          </a:p>
          <a:p>
            <a:pPr marL="0" lvl="1" algn="just" eaLnBrk="1" hangingPunct="1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1600" smtClean="0"/>
              <a:t>多租户增强</a:t>
            </a:r>
            <a:endParaRPr lang="en-US" altLang="zh-CN" sz="1600" smtClean="0"/>
          </a:p>
          <a:p>
            <a:pPr marL="457200" lvl="2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60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多维度资源：</a:t>
            </a:r>
            <a:r>
              <a:rPr lang="en-US" altLang="zh-CN" sz="160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CPU/</a:t>
            </a:r>
            <a:r>
              <a:rPr lang="zh-CN" altLang="en-US" sz="160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内存</a:t>
            </a:r>
            <a:r>
              <a:rPr lang="en-US" altLang="zh-CN" sz="160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…</a:t>
            </a:r>
          </a:p>
          <a:p>
            <a:pPr marL="457200" lvl="2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60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配额组管理，弹性（</a:t>
            </a:r>
            <a:r>
              <a:rPr lang="en-US" altLang="zh-CN" sz="160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min/max</a:t>
            </a:r>
            <a:r>
              <a:rPr lang="zh-CN" altLang="en-US" sz="160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）</a:t>
            </a:r>
            <a:endParaRPr lang="en-US" altLang="zh-CN" sz="160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457200" lvl="2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160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Cgroup</a:t>
            </a:r>
            <a:r>
              <a:rPr lang="zh-CN" altLang="en-US" sz="160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隔离</a:t>
            </a:r>
            <a:endParaRPr lang="en-US" altLang="zh-CN" sz="160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457200" lvl="2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60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进程沙箱</a:t>
            </a:r>
            <a:endParaRPr lang="en-US" altLang="zh-CN" sz="160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457200" lvl="2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60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离线</a:t>
            </a:r>
            <a:r>
              <a:rPr lang="en-US" altLang="zh-CN" sz="160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/</a:t>
            </a:r>
            <a:r>
              <a:rPr lang="zh-CN" altLang="en-US" sz="160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在线混布</a:t>
            </a:r>
            <a:endParaRPr lang="en-US" altLang="zh-CN" sz="160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0" lvl="1" algn="just" eaLnBrk="1" hangingPunct="1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1600" smtClean="0"/>
              <a:t>规模增强</a:t>
            </a:r>
            <a:endParaRPr lang="en-US" altLang="zh-CN" sz="1600" smtClean="0"/>
          </a:p>
          <a:p>
            <a:pPr marL="457200" lvl="2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60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增量调度，</a:t>
            </a:r>
            <a:r>
              <a:rPr lang="en-US" altLang="zh-CN" sz="160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10K+</a:t>
            </a:r>
            <a:r>
              <a:rPr lang="zh-CN" altLang="en-US" sz="160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规模</a:t>
            </a:r>
            <a:endParaRPr lang="en-US" altLang="zh-CN" sz="160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0" lvl="1" algn="just" eaLnBrk="1" hangingPunct="1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1600" smtClean="0"/>
              <a:t>编程模型：</a:t>
            </a:r>
            <a:r>
              <a:rPr lang="en-US" altLang="zh-CN" sz="1600" smtClean="0"/>
              <a:t>Job/Service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伏羲</a:t>
            </a:r>
            <a:r>
              <a:rPr lang="zh-CN" altLang="en-US" dirty="0"/>
              <a:t>作业编程模型：</a:t>
            </a:r>
            <a:r>
              <a:rPr lang="en-US" altLang="zh-CN" dirty="0"/>
              <a:t>DAG</a:t>
            </a:r>
            <a:endParaRPr lang="zh-CN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5325" y="1341438"/>
            <a:ext cx="8223250" cy="4684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4511675" y="1341438"/>
            <a:ext cx="6913563" cy="4810125"/>
          </a:xfrm>
        </p:spPr>
        <p:txBody>
          <a:bodyPr/>
          <a:lstStyle/>
          <a:p>
            <a:pPr marL="431800" lvl="1" indent="-431800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n"/>
            </a:pPr>
            <a:r>
              <a:rPr lang="zh-CN" altLang="en-US" smtClean="0"/>
              <a:t>节点：</a:t>
            </a:r>
            <a:r>
              <a:rPr lang="en-US" altLang="zh-CN" smtClean="0"/>
              <a:t>Task</a:t>
            </a:r>
          </a:p>
          <a:p>
            <a:pPr marL="431800" lvl="1" indent="-431800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n"/>
            </a:pPr>
            <a:r>
              <a:rPr lang="zh-CN" altLang="en-US" smtClean="0"/>
              <a:t>每个</a:t>
            </a:r>
            <a:r>
              <a:rPr lang="en-US" altLang="zh-CN" smtClean="0"/>
              <a:t>Task</a:t>
            </a:r>
            <a:r>
              <a:rPr lang="zh-CN" altLang="en-US" smtClean="0"/>
              <a:t>运行时可以起多个</a:t>
            </a:r>
            <a:r>
              <a:rPr lang="en-US" altLang="zh-CN" smtClean="0"/>
              <a:t>Instance</a:t>
            </a:r>
            <a:r>
              <a:rPr lang="zh-CN" altLang="en-US" smtClean="0"/>
              <a:t>，    根据输入大小切分</a:t>
            </a:r>
            <a:endParaRPr lang="en-US" altLang="zh-CN" smtClean="0"/>
          </a:p>
          <a:p>
            <a:pPr marL="431800" lvl="1" indent="-431800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n"/>
            </a:pPr>
            <a:r>
              <a:rPr lang="zh-CN" altLang="en-US" smtClean="0"/>
              <a:t>边：数据流，每个</a:t>
            </a:r>
            <a:r>
              <a:rPr lang="en-US" altLang="zh-CN" smtClean="0"/>
              <a:t>Task</a:t>
            </a:r>
            <a:r>
              <a:rPr lang="zh-CN" altLang="en-US" smtClean="0"/>
              <a:t>可以有多个输入输出数据流</a:t>
            </a:r>
            <a:endParaRPr lang="en-US" altLang="zh-CN" smtClean="0"/>
          </a:p>
          <a:p>
            <a:pPr marL="431800" lvl="1" indent="-431800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n"/>
            </a:pPr>
            <a:r>
              <a:rPr lang="zh-CN" altLang="en-US" smtClean="0"/>
              <a:t>两个</a:t>
            </a:r>
            <a:r>
              <a:rPr lang="en-US" altLang="zh-CN" smtClean="0"/>
              <a:t>Task</a:t>
            </a:r>
            <a:r>
              <a:rPr lang="zh-CN" altLang="en-US" smtClean="0"/>
              <a:t>之间的数据流运行时会进行数据的</a:t>
            </a:r>
            <a:r>
              <a:rPr lang="en-US" altLang="zh-CN" smtClean="0"/>
              <a:t>shuffle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/>
              <a:t>开放数据处理服务</a:t>
            </a:r>
            <a:r>
              <a:rPr lang="en-US" altLang="zh-CN" dirty="0" smtClean="0"/>
              <a:t>ODPS</a:t>
            </a:r>
            <a:r>
              <a:rPr lang="zh-CN" altLang="en-US" dirty="0" smtClean="0"/>
              <a:t>（</a:t>
            </a:r>
            <a:r>
              <a:rPr lang="en-US" altLang="zh-CN" dirty="0"/>
              <a:t>Open Data Processing Service</a:t>
            </a:r>
            <a:r>
              <a:rPr lang="zh-CN" altLang="en-US" dirty="0"/>
              <a:t>）</a:t>
            </a:r>
          </a:p>
        </p:txBody>
      </p:sp>
      <p:sp>
        <p:nvSpPr>
          <p:cNvPr id="30722" name="内容占位符 2"/>
          <p:cNvSpPr>
            <a:spLocks noGrp="1"/>
          </p:cNvSpPr>
          <p:nvPr>
            <p:ph idx="1"/>
          </p:nvPr>
        </p:nvSpPr>
        <p:spPr>
          <a:xfrm>
            <a:off x="1055688" y="1773238"/>
            <a:ext cx="10080625" cy="1943100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Font typeface="Arial" charset="0"/>
              <a:buNone/>
            </a:pPr>
            <a:r>
              <a:rPr lang="zh-CN" altLang="en-US" sz="3600" smtClean="0"/>
              <a:t>基于飞天开放平台实现一套用于海量数据</a:t>
            </a:r>
            <a:r>
              <a:rPr lang="zh-CN" altLang="en-US" sz="3600" b="1" smtClean="0">
                <a:solidFill>
                  <a:srgbClr val="FF0000"/>
                </a:solidFill>
              </a:rPr>
              <a:t>存储</a:t>
            </a:r>
            <a:r>
              <a:rPr lang="zh-CN" altLang="en-US" sz="3600" smtClean="0"/>
              <a:t>和</a:t>
            </a:r>
            <a:r>
              <a:rPr lang="zh-CN" altLang="en-US" sz="3600" b="1" smtClean="0">
                <a:solidFill>
                  <a:srgbClr val="FF0000"/>
                </a:solidFill>
              </a:rPr>
              <a:t>计算</a:t>
            </a:r>
            <a:r>
              <a:rPr lang="zh-CN" altLang="en-US" sz="3600" smtClean="0"/>
              <a:t>的</a:t>
            </a:r>
            <a:r>
              <a:rPr lang="zh-CN" altLang="en-US" sz="3600" b="1" smtClean="0">
                <a:solidFill>
                  <a:srgbClr val="FF0000"/>
                </a:solidFill>
              </a:rPr>
              <a:t>服务</a:t>
            </a:r>
            <a:r>
              <a:rPr lang="zh-CN" altLang="en-US" sz="3600" smtClean="0"/>
              <a:t>，打造数据</a:t>
            </a:r>
            <a:r>
              <a:rPr lang="zh-CN" altLang="en-US" sz="3600" b="1" smtClean="0">
                <a:solidFill>
                  <a:srgbClr val="FF0000"/>
                </a:solidFill>
              </a:rPr>
              <a:t>分享</a:t>
            </a:r>
            <a:r>
              <a:rPr lang="zh-CN" altLang="en-US" sz="3600" smtClean="0"/>
              <a:t>的第一平台</a:t>
            </a:r>
            <a:endParaRPr lang="en-US" altLang="zh-CN" sz="3600" b="1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/>
              <a:t>开放数据处理服务</a:t>
            </a:r>
            <a:r>
              <a:rPr lang="en-US" altLang="zh-CN" dirty="0"/>
              <a:t>ODPS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1127125" y="922338"/>
            <a:ext cx="10369550" cy="5445125"/>
          </a:xfrm>
        </p:spPr>
        <p:txBody>
          <a:bodyPr rtlCol="0">
            <a:normAutofit/>
          </a:bodyPr>
          <a:lstStyle/>
          <a:p>
            <a:pPr indent="-43200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000" dirty="0" smtClean="0"/>
              <a:t>国内唯一的大数据云服务平台，真正的数据分享平台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pPr lvl="1" indent="-43200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1600" dirty="0" smtClean="0"/>
              <a:t>数据仓库、数据挖掘、数据分析、数据分享</a:t>
            </a:r>
            <a:endParaRPr lang="en-US" altLang="zh-CN" sz="1600" dirty="0" smtClean="0"/>
          </a:p>
          <a:p>
            <a:pPr lvl="1" indent="-43200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1600" dirty="0" smtClean="0"/>
              <a:t>阿里集团内部使用的统一数据处理平台，支持阿里贷款、数据魔方、</a:t>
            </a:r>
            <a:r>
              <a:rPr lang="en-US" altLang="zh-CN" sz="1600" dirty="0" err="1" smtClean="0"/>
              <a:t>DMP</a:t>
            </a:r>
            <a:r>
              <a:rPr lang="zh-CN" altLang="en-US" sz="1600" dirty="0" smtClean="0"/>
              <a:t>（阿里巴巴广告联盟）、余额宝等多款产品</a:t>
            </a:r>
            <a:endParaRPr lang="en-US" altLang="zh-CN" sz="1600" dirty="0" smtClean="0"/>
          </a:p>
          <a:p>
            <a:pPr marL="228600" lvl="1" indent="-43200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CN" dirty="0" err="1" smtClean="0"/>
              <a:t>ODPS</a:t>
            </a:r>
            <a:r>
              <a:rPr lang="zh-CN" altLang="en-US" dirty="0" smtClean="0"/>
              <a:t>规模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 indent="-43200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1600" dirty="0" smtClean="0"/>
              <a:t>单一</a:t>
            </a:r>
            <a:r>
              <a:rPr lang="zh-CN" altLang="en-US" sz="1600" dirty="0"/>
              <a:t>集群规模可以达到</a:t>
            </a:r>
            <a:r>
              <a:rPr lang="en-US" altLang="zh-CN" sz="1600" dirty="0" smtClean="0"/>
              <a:t>10000+</a:t>
            </a:r>
            <a:r>
              <a:rPr lang="zh-CN" altLang="en-US" sz="1600" dirty="0" smtClean="0"/>
              <a:t>服务器（</a:t>
            </a:r>
            <a:r>
              <a:rPr lang="zh-CN" altLang="en-US" sz="1600" dirty="0"/>
              <a:t>保持</a:t>
            </a:r>
            <a:r>
              <a:rPr lang="en-US" altLang="zh-CN" sz="1600" dirty="0"/>
              <a:t>80%</a:t>
            </a:r>
            <a:r>
              <a:rPr lang="zh-CN" altLang="en-US" sz="1600" dirty="0"/>
              <a:t>线性扩展）</a:t>
            </a:r>
          </a:p>
          <a:p>
            <a:pPr lvl="1" indent="-43200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1600" dirty="0"/>
              <a:t>单个</a:t>
            </a:r>
            <a:r>
              <a:rPr lang="en-US" altLang="zh-CN" sz="1600" dirty="0" err="1"/>
              <a:t>ODPS</a:t>
            </a:r>
            <a:r>
              <a:rPr lang="zh-CN" altLang="en-US" sz="1600" dirty="0"/>
              <a:t>部署可以支持</a:t>
            </a:r>
            <a:r>
              <a:rPr lang="en-US" altLang="zh-CN" sz="1600" dirty="0"/>
              <a:t>100</a:t>
            </a:r>
            <a:r>
              <a:rPr lang="zh-CN" altLang="en-US" sz="1600" dirty="0" smtClean="0"/>
              <a:t>万服务器以上</a:t>
            </a:r>
            <a:r>
              <a:rPr lang="zh-CN" altLang="en-US" sz="1600" dirty="0"/>
              <a:t>，无限制（线性扩展略差</a:t>
            </a:r>
            <a:r>
              <a:rPr lang="zh-CN" altLang="en-US" sz="1600" dirty="0" smtClean="0"/>
              <a:t>），支持</a:t>
            </a:r>
            <a:r>
              <a:rPr lang="zh-CN" altLang="en-US" sz="1600" dirty="0"/>
              <a:t>同城、异地多数据中心</a:t>
            </a:r>
            <a:r>
              <a:rPr lang="zh-CN" altLang="en-US" sz="1600" dirty="0" smtClean="0"/>
              <a:t>模式</a:t>
            </a:r>
            <a:endParaRPr lang="zh-CN" altLang="en-US" sz="1600" dirty="0"/>
          </a:p>
          <a:p>
            <a:pPr lvl="1" indent="-43200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zh-CN" sz="1600" dirty="0"/>
              <a:t>10000+</a:t>
            </a:r>
            <a:r>
              <a:rPr lang="zh-CN" altLang="en-US" sz="1600" dirty="0"/>
              <a:t>用户</a:t>
            </a:r>
            <a:r>
              <a:rPr lang="zh-CN" altLang="en-US" sz="1600" dirty="0" smtClean="0"/>
              <a:t>数，</a:t>
            </a:r>
            <a:r>
              <a:rPr lang="en-US" altLang="zh-CN" sz="1600" dirty="0" smtClean="0"/>
              <a:t>1000</a:t>
            </a:r>
            <a:r>
              <a:rPr lang="en-US" altLang="zh-CN" sz="1600" dirty="0"/>
              <a:t>+</a:t>
            </a:r>
            <a:r>
              <a:rPr lang="zh-CN" altLang="en-US" sz="1600" dirty="0"/>
              <a:t>项目</a:t>
            </a:r>
            <a:r>
              <a:rPr lang="zh-CN" altLang="en-US" sz="1600" dirty="0" smtClean="0"/>
              <a:t>应用、</a:t>
            </a:r>
            <a:r>
              <a:rPr lang="en-US" altLang="zh-CN" sz="1600" dirty="0" smtClean="0"/>
              <a:t>100</a:t>
            </a:r>
            <a:r>
              <a:rPr lang="en-US" altLang="zh-CN" sz="1600" dirty="0"/>
              <a:t>+</a:t>
            </a:r>
            <a:r>
              <a:rPr lang="zh-CN" altLang="en-US" sz="1600" dirty="0"/>
              <a:t>部门（多租户）</a:t>
            </a:r>
          </a:p>
          <a:p>
            <a:pPr lvl="1" indent="-43200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zh-CN" sz="1600" dirty="0"/>
              <a:t>100</a:t>
            </a:r>
            <a:r>
              <a:rPr lang="zh-CN" altLang="en-US" sz="1600" dirty="0"/>
              <a:t>万以上作业 （目前单日平均提交任务</a:t>
            </a:r>
            <a:r>
              <a:rPr lang="zh-CN" altLang="en-US" sz="1600" dirty="0" smtClean="0"/>
              <a:t>），</a:t>
            </a:r>
            <a:r>
              <a:rPr lang="en-US" altLang="zh-CN" sz="1600" dirty="0" smtClean="0"/>
              <a:t>20000</a:t>
            </a:r>
            <a:r>
              <a:rPr lang="zh-CN" altLang="en-US" sz="1600" dirty="0"/>
              <a:t>以上并发</a:t>
            </a:r>
            <a:r>
              <a:rPr lang="zh-CN" altLang="en-US" sz="1600" dirty="0" smtClean="0"/>
              <a:t>作业</a:t>
            </a:r>
            <a:endParaRPr lang="en-US" altLang="zh-CN"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系统体系结构</a:t>
            </a:r>
            <a:endParaRPr lang="zh-CN" altLang="en-US" dirty="0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623888" y="1052513"/>
            <a:ext cx="7169150" cy="4959350"/>
          </a:xfrm>
        </p:spPr>
      </p:pic>
      <p:sp>
        <p:nvSpPr>
          <p:cNvPr id="34819" name="矩形 4"/>
          <p:cNvSpPr>
            <a:spLocks noChangeArrowheads="1"/>
          </p:cNvSpPr>
          <p:nvPr/>
        </p:nvSpPr>
        <p:spPr bwMode="auto">
          <a:xfrm>
            <a:off x="8399463" y="1125538"/>
            <a:ext cx="3241675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8775" lvl="1" indent="-358775" algn="just">
              <a:lnSpc>
                <a:spcPct val="200000"/>
              </a:lnSpc>
              <a:buFont typeface="Wingdings" pitchFamily="2" charset="2"/>
              <a:buChar char="n"/>
            </a:pPr>
            <a:r>
              <a:rPr lang="zh-CN" altLang="en-US">
                <a:latin typeface="Calibri" pitchFamily="34" charset="0"/>
                <a:ea typeface="微软雅黑" pitchFamily="34" charset="-122"/>
              </a:rPr>
              <a:t>服务化</a:t>
            </a:r>
            <a:endParaRPr lang="en-US" altLang="zh-CN">
              <a:latin typeface="Calibri" pitchFamily="34" charset="0"/>
              <a:ea typeface="微软雅黑" pitchFamily="34" charset="-122"/>
            </a:endParaRPr>
          </a:p>
          <a:p>
            <a:pPr marL="358775" lvl="1" indent="-358775" algn="just">
              <a:lnSpc>
                <a:spcPct val="200000"/>
              </a:lnSpc>
              <a:buFont typeface="Wingdings" pitchFamily="2" charset="2"/>
              <a:buChar char="n"/>
            </a:pPr>
            <a:r>
              <a:rPr lang="zh-CN" altLang="en-US">
                <a:latin typeface="Calibri" pitchFamily="34" charset="0"/>
                <a:ea typeface="微软雅黑" pitchFamily="34" charset="-122"/>
              </a:rPr>
              <a:t>功能丰富、集成一体</a:t>
            </a:r>
            <a:endParaRPr lang="en-US" altLang="zh-CN">
              <a:latin typeface="Calibri" pitchFamily="34" charset="0"/>
              <a:ea typeface="微软雅黑" pitchFamily="34" charset="-122"/>
            </a:endParaRPr>
          </a:p>
          <a:p>
            <a:pPr marL="358775" lvl="1" indent="-358775" algn="just">
              <a:lnSpc>
                <a:spcPct val="200000"/>
              </a:lnSpc>
              <a:buFont typeface="Wingdings" pitchFamily="2" charset="2"/>
              <a:buChar char="n"/>
            </a:pPr>
            <a:r>
              <a:rPr lang="zh-CN" altLang="en-US">
                <a:latin typeface="Calibri" pitchFamily="34" charset="0"/>
                <a:ea typeface="微软雅黑" pitchFamily="34" charset="-122"/>
              </a:rPr>
              <a:t>数据分享</a:t>
            </a:r>
            <a:endParaRPr lang="en-US" altLang="zh-CN">
              <a:latin typeface="Calibri" pitchFamily="34" charset="0"/>
              <a:ea typeface="微软雅黑" pitchFamily="34" charset="-122"/>
            </a:endParaRPr>
          </a:p>
          <a:p>
            <a:pPr marL="815975" lvl="2" indent="-358775" algn="just">
              <a:lnSpc>
                <a:spcPct val="200000"/>
              </a:lnSpc>
              <a:buFont typeface="Wingdings" pitchFamily="2" charset="2"/>
              <a:buChar char="ü"/>
            </a:pPr>
            <a:r>
              <a:rPr lang="zh-CN" altLang="en-US" sz="1600">
                <a:latin typeface="Calibri" pitchFamily="34" charset="0"/>
                <a:ea typeface="微软雅黑" pitchFamily="34" charset="-122"/>
              </a:rPr>
              <a:t>多租户，共享基础设施</a:t>
            </a:r>
            <a:endParaRPr lang="en-US" altLang="zh-CN" sz="1600">
              <a:latin typeface="Calibri" pitchFamily="34" charset="0"/>
              <a:ea typeface="微软雅黑" pitchFamily="34" charset="-122"/>
            </a:endParaRPr>
          </a:p>
          <a:p>
            <a:pPr marL="815975" lvl="2" indent="-358775" algn="just">
              <a:lnSpc>
                <a:spcPct val="200000"/>
              </a:lnSpc>
              <a:buFont typeface="Wingdings" pitchFamily="2" charset="2"/>
              <a:buChar char="ü"/>
            </a:pPr>
            <a:r>
              <a:rPr lang="zh-CN" altLang="en-US" sz="1600">
                <a:latin typeface="Calibri" pitchFamily="34" charset="0"/>
                <a:ea typeface="微软雅黑" pitchFamily="34" charset="-122"/>
              </a:rPr>
              <a:t>安全，灵活权限控制</a:t>
            </a:r>
            <a:endParaRPr lang="en-US" altLang="zh-CN" sz="1600">
              <a:latin typeface="Calibri" pitchFamily="34" charset="0"/>
              <a:ea typeface="微软雅黑" pitchFamily="34" charset="-122"/>
            </a:endParaRPr>
          </a:p>
          <a:p>
            <a:pPr marL="358775" lvl="1" indent="-358775" algn="just">
              <a:lnSpc>
                <a:spcPct val="200000"/>
              </a:lnSpc>
              <a:buFont typeface="Wingdings" pitchFamily="2" charset="2"/>
              <a:buChar char="n"/>
            </a:pPr>
            <a:r>
              <a:rPr lang="zh-CN" altLang="en-US">
                <a:latin typeface="Calibri" pitchFamily="34" charset="0"/>
                <a:ea typeface="微软雅黑" pitchFamily="34" charset="-122"/>
              </a:rPr>
              <a:t>规模无限扩展，突破单一集群和机房的限制</a:t>
            </a:r>
            <a:endParaRPr lang="en-US" altLang="zh-CN">
              <a:latin typeface="Calibri" pitchFamily="34" charset="0"/>
              <a:ea typeface="微软雅黑" pitchFamily="34" charset="-122"/>
            </a:endParaRPr>
          </a:p>
          <a:p>
            <a:pPr marL="358775" lvl="1" indent="-358775" algn="just">
              <a:lnSpc>
                <a:spcPct val="200000"/>
              </a:lnSpc>
              <a:buFont typeface="Wingdings" pitchFamily="2" charset="2"/>
              <a:buChar char="n"/>
            </a:pPr>
            <a:r>
              <a:rPr lang="zh-CN" altLang="en-US">
                <a:latin typeface="Calibri" pitchFamily="34" charset="0"/>
                <a:ea typeface="微软雅黑" pitchFamily="34" charset="-122"/>
              </a:rPr>
              <a:t>丰富的支撑工具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/>
              <a:t>ODPS </a:t>
            </a:r>
            <a:r>
              <a:rPr lang="zh-CN" altLang="en-US" dirty="0"/>
              <a:t>核心抽象</a:t>
            </a:r>
          </a:p>
        </p:txBody>
      </p:sp>
      <p:sp>
        <p:nvSpPr>
          <p:cNvPr id="36866" name="内容占位符 2"/>
          <p:cNvSpPr>
            <a:spLocks noGrp="1"/>
          </p:cNvSpPr>
          <p:nvPr>
            <p:ph idx="1"/>
          </p:nvPr>
        </p:nvSpPr>
        <p:spPr>
          <a:xfrm>
            <a:off x="1055688" y="1223963"/>
            <a:ext cx="10801350" cy="5445125"/>
          </a:xfrm>
        </p:spPr>
        <p:txBody>
          <a:bodyPr/>
          <a:lstStyle/>
          <a:p>
            <a:pPr marL="358775" lvl="1" indent="-358775" eaLnBrk="1" hangingPunct="1">
              <a:lnSpc>
                <a:spcPct val="170000"/>
              </a:lnSpc>
              <a:buFont typeface="Wingdings" pitchFamily="2" charset="2"/>
              <a:buChar char="n"/>
            </a:pPr>
            <a:r>
              <a:rPr lang="en-US" altLang="zh-CN" sz="2400" b="1" smtClean="0">
                <a:solidFill>
                  <a:srgbClr val="0088EE"/>
                </a:solidFill>
              </a:rPr>
              <a:t>Project </a:t>
            </a:r>
            <a:r>
              <a:rPr lang="zh-CN" altLang="en-US" sz="2400" b="1" smtClean="0">
                <a:solidFill>
                  <a:srgbClr val="0088EE"/>
                </a:solidFill>
              </a:rPr>
              <a:t>类似</a:t>
            </a:r>
            <a:r>
              <a:rPr lang="en-US" altLang="zh-CN" sz="2400" b="1" smtClean="0">
                <a:solidFill>
                  <a:srgbClr val="0088EE"/>
                </a:solidFill>
              </a:rPr>
              <a:t>DataBase/Schema</a:t>
            </a:r>
            <a:r>
              <a:rPr lang="zh-CN" altLang="en-US" sz="2400" b="1" smtClean="0">
                <a:solidFill>
                  <a:srgbClr val="0088EE"/>
                </a:solidFill>
              </a:rPr>
              <a:t>，用户隔离和访问控制的主要边界</a:t>
            </a:r>
            <a:endParaRPr lang="en-US" altLang="zh-CN" sz="2400" b="1" smtClean="0">
              <a:solidFill>
                <a:srgbClr val="0088EE"/>
              </a:solidFill>
            </a:endParaRPr>
          </a:p>
          <a:p>
            <a:pPr marL="815975" lvl="2" indent="-358775">
              <a:lnSpc>
                <a:spcPct val="170000"/>
              </a:lnSpc>
              <a:buFont typeface="Wingdings" pitchFamily="2" charset="2"/>
              <a:buChar char="ü"/>
            </a:pPr>
            <a:r>
              <a:rPr lang="en-US" altLang="zh-CN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Table/Partition</a:t>
            </a:r>
            <a:r>
              <a:rPr lang="zh-CN" altLang="en-US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，结构化数据</a:t>
            </a:r>
            <a:endParaRPr lang="en-US" altLang="zh-CN" b="1" smtClean="0">
              <a:solidFill>
                <a:srgbClr val="FFC000"/>
              </a:solidFill>
              <a:ea typeface="Arial Unicode MS" pitchFamily="34" charset="-122"/>
              <a:cs typeface="Arial Unicode MS" pitchFamily="34" charset="-122"/>
            </a:endParaRPr>
          </a:p>
          <a:p>
            <a:pPr marL="815975" lvl="2" indent="-358775">
              <a:lnSpc>
                <a:spcPct val="170000"/>
              </a:lnSpc>
              <a:buFont typeface="Wingdings" pitchFamily="2" charset="2"/>
              <a:buChar char="ü"/>
            </a:pPr>
            <a:r>
              <a:rPr lang="en-US" altLang="zh-CN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Volume</a:t>
            </a:r>
            <a:r>
              <a:rPr lang="zh-CN" altLang="en-US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，非结构化数据</a:t>
            </a:r>
            <a:endParaRPr lang="en-US" altLang="zh-CN" b="1" smtClean="0">
              <a:solidFill>
                <a:srgbClr val="FFC000"/>
              </a:solidFill>
              <a:ea typeface="Arial Unicode MS" pitchFamily="34" charset="-122"/>
              <a:cs typeface="Arial Unicode MS" pitchFamily="34" charset="-122"/>
            </a:endParaRPr>
          </a:p>
          <a:p>
            <a:pPr marL="815975" lvl="2" indent="-358775">
              <a:lnSpc>
                <a:spcPct val="170000"/>
              </a:lnSpc>
              <a:buFont typeface="Wingdings" pitchFamily="2" charset="2"/>
              <a:buChar char="ü"/>
            </a:pPr>
            <a:r>
              <a:rPr lang="en-US" altLang="zh-CN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UDF/Resource</a:t>
            </a:r>
            <a:r>
              <a:rPr lang="zh-CN" altLang="en-US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，文件，</a:t>
            </a:r>
            <a:r>
              <a:rPr lang="en-US" altLang="zh-CN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jar</a:t>
            </a:r>
            <a:r>
              <a:rPr lang="zh-CN" altLang="en-US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包，</a:t>
            </a:r>
            <a:r>
              <a:rPr lang="en-US" altLang="zh-CN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py</a:t>
            </a:r>
            <a:r>
              <a:rPr lang="zh-CN" altLang="en-US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脚本</a:t>
            </a:r>
            <a:endParaRPr lang="en-US" altLang="zh-CN" b="1" smtClean="0">
              <a:solidFill>
                <a:srgbClr val="FFC000"/>
              </a:solidFill>
              <a:ea typeface="Arial Unicode MS" pitchFamily="34" charset="-122"/>
              <a:cs typeface="Arial Unicode MS" pitchFamily="34" charset="-122"/>
            </a:endParaRPr>
          </a:p>
          <a:p>
            <a:pPr marL="815975" lvl="2" indent="-358775">
              <a:lnSpc>
                <a:spcPct val="170000"/>
              </a:lnSpc>
              <a:buFont typeface="Wingdings" pitchFamily="2" charset="2"/>
              <a:buChar char="ü"/>
            </a:pPr>
            <a:r>
              <a:rPr lang="en-US" altLang="zh-CN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Job/Instance</a:t>
            </a:r>
            <a:r>
              <a:rPr lang="zh-CN" altLang="en-US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，抽象可执行实体和运行实例</a:t>
            </a:r>
            <a:endParaRPr lang="en-US" altLang="zh-CN" b="1" smtClean="0">
              <a:solidFill>
                <a:srgbClr val="FFC000"/>
              </a:solidFill>
              <a:ea typeface="Arial Unicode MS" pitchFamily="34" charset="-122"/>
              <a:cs typeface="Arial Unicode MS" pitchFamily="34" charset="-122"/>
            </a:endParaRPr>
          </a:p>
          <a:p>
            <a:pPr marL="815975" lvl="2" indent="-358775">
              <a:lnSpc>
                <a:spcPct val="170000"/>
              </a:lnSpc>
              <a:buFont typeface="Wingdings" pitchFamily="2" charset="2"/>
              <a:buChar char="ü"/>
            </a:pPr>
            <a:r>
              <a:rPr lang="en-US" altLang="zh-CN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Tunnel upload/download</a:t>
            </a:r>
            <a:r>
              <a:rPr lang="zh-CN" altLang="en-US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会话</a:t>
            </a:r>
            <a:endParaRPr lang="en-US" altLang="zh-CN" b="1" smtClean="0">
              <a:solidFill>
                <a:srgbClr val="FFC000"/>
              </a:solidFill>
              <a:ea typeface="Arial Unicode MS" pitchFamily="34" charset="-122"/>
              <a:cs typeface="Arial Unicode MS" pitchFamily="34" charset="-122"/>
            </a:endParaRPr>
          </a:p>
          <a:p>
            <a:pPr marL="815975" lvl="2" indent="-358775">
              <a:lnSpc>
                <a:spcPct val="170000"/>
              </a:lnSpc>
              <a:buFont typeface="Wingdings" pitchFamily="2" charset="2"/>
              <a:buChar char="ü"/>
            </a:pPr>
            <a:r>
              <a:rPr lang="en-US" altLang="zh-CN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Event</a:t>
            </a:r>
            <a:r>
              <a:rPr lang="zh-CN" altLang="en-US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，表删除</a:t>
            </a:r>
            <a:r>
              <a:rPr lang="en-US" altLang="zh-CN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/</a:t>
            </a:r>
            <a:r>
              <a:rPr lang="zh-CN" altLang="en-US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修改等事件</a:t>
            </a:r>
            <a:endParaRPr lang="en-US" altLang="zh-CN" b="1" smtClean="0">
              <a:solidFill>
                <a:srgbClr val="FFC000"/>
              </a:solidFill>
              <a:ea typeface="Arial Unicode MS" pitchFamily="34" charset="-122"/>
              <a:cs typeface="Arial Unicode MS" pitchFamily="34" charset="-122"/>
            </a:endParaRPr>
          </a:p>
          <a:p>
            <a:pPr marL="358775" lvl="1" indent="-358775" eaLnBrk="1" hangingPunct="1">
              <a:lnSpc>
                <a:spcPct val="170000"/>
              </a:lnSpc>
              <a:buFont typeface="Wingdings" pitchFamily="2" charset="2"/>
              <a:buChar char="n"/>
            </a:pPr>
            <a:r>
              <a:rPr lang="en-US" altLang="zh-CN" sz="2400" b="1" smtClean="0">
                <a:solidFill>
                  <a:srgbClr val="0088EE"/>
                </a:solidFill>
              </a:rPr>
              <a:t>User/Role</a:t>
            </a:r>
            <a:r>
              <a:rPr lang="zh-CN" altLang="en-US" sz="2400" b="1" smtClean="0">
                <a:solidFill>
                  <a:srgbClr val="0088EE"/>
                </a:solidFill>
              </a:rPr>
              <a:t>，用于管理用户对</a:t>
            </a:r>
            <a:r>
              <a:rPr lang="en-US" altLang="zh-CN" sz="2400" b="1" smtClean="0">
                <a:solidFill>
                  <a:srgbClr val="0088EE"/>
                </a:solidFill>
              </a:rPr>
              <a:t>Project</a:t>
            </a:r>
            <a:r>
              <a:rPr lang="zh-CN" altLang="en-US" sz="2400" b="1" smtClean="0">
                <a:solidFill>
                  <a:srgbClr val="0088EE"/>
                </a:solidFill>
              </a:rPr>
              <a:t>内实体的访问控制和授权</a:t>
            </a:r>
            <a:endParaRPr lang="en-US" altLang="zh-CN" sz="2400" b="1" smtClean="0">
              <a:solidFill>
                <a:srgbClr val="0088E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/>
              <a:t>海量数据存储</a:t>
            </a:r>
          </a:p>
        </p:txBody>
      </p:sp>
      <p:sp>
        <p:nvSpPr>
          <p:cNvPr id="37890" name="内容占位符 2"/>
          <p:cNvSpPr>
            <a:spLocks noGrp="1"/>
          </p:cNvSpPr>
          <p:nvPr>
            <p:ph idx="1"/>
          </p:nvPr>
        </p:nvSpPr>
        <p:spPr>
          <a:xfrm>
            <a:off x="1055688" y="922338"/>
            <a:ext cx="10801350" cy="5445125"/>
          </a:xfrm>
        </p:spPr>
        <p:txBody>
          <a:bodyPr/>
          <a:lstStyle/>
          <a:p>
            <a:pPr marL="358775" lvl="1" indent="-358775" eaLnBrk="1" hangingPunct="1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400" b="1" smtClean="0">
                <a:solidFill>
                  <a:srgbClr val="0088EE"/>
                </a:solidFill>
              </a:rPr>
              <a:t>数据三份拷贝，保障数据安全</a:t>
            </a:r>
            <a:endParaRPr lang="en-US" altLang="zh-CN" sz="2400" b="1" smtClean="0">
              <a:solidFill>
                <a:srgbClr val="0088EE"/>
              </a:solidFill>
            </a:endParaRPr>
          </a:p>
          <a:p>
            <a:pPr marL="358775" lvl="1" indent="-358775" eaLnBrk="1" hangingPunct="1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400" b="1" smtClean="0">
                <a:solidFill>
                  <a:srgbClr val="0088EE"/>
                </a:solidFill>
              </a:rPr>
              <a:t>突破单一集群</a:t>
            </a:r>
            <a:r>
              <a:rPr lang="en-US" altLang="zh-CN" sz="2400" b="1" smtClean="0">
                <a:solidFill>
                  <a:srgbClr val="0088EE"/>
                </a:solidFill>
              </a:rPr>
              <a:t>/</a:t>
            </a:r>
            <a:r>
              <a:rPr lang="zh-CN" altLang="en-US" sz="2400" b="1" smtClean="0">
                <a:solidFill>
                  <a:srgbClr val="0088EE"/>
                </a:solidFill>
              </a:rPr>
              <a:t>机房限制</a:t>
            </a:r>
            <a:endParaRPr lang="en-US" altLang="zh-CN" sz="2400" b="1" smtClean="0">
              <a:solidFill>
                <a:srgbClr val="0088EE"/>
              </a:solidFill>
            </a:endParaRPr>
          </a:p>
          <a:p>
            <a:pPr marL="358775" lvl="1" indent="-358775" eaLnBrk="1" hangingPunct="1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400" b="1" smtClean="0">
                <a:solidFill>
                  <a:srgbClr val="0088EE"/>
                </a:solidFill>
              </a:rPr>
              <a:t>增加存储空间利用率</a:t>
            </a:r>
            <a:endParaRPr lang="en-US" altLang="zh-CN" sz="2400" b="1" smtClean="0">
              <a:solidFill>
                <a:srgbClr val="0088EE"/>
              </a:solidFill>
            </a:endParaRPr>
          </a:p>
          <a:p>
            <a:pPr marL="815975" lvl="2" indent="-358775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统一文件格式，（行）列存储，多种压缩格式</a:t>
            </a:r>
            <a:endParaRPr lang="en-US" altLang="zh-CN" b="1" smtClean="0">
              <a:solidFill>
                <a:srgbClr val="FFC000"/>
              </a:solidFill>
              <a:ea typeface="Arial Unicode MS" pitchFamily="34" charset="-122"/>
              <a:cs typeface="Arial Unicode MS" pitchFamily="34" charset="-122"/>
            </a:endParaRPr>
          </a:p>
          <a:p>
            <a:pPr marL="815975" lvl="2" indent="-358775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支持</a:t>
            </a:r>
            <a:r>
              <a:rPr lang="en-US" altLang="zh-CN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RaidFile</a:t>
            </a:r>
            <a:r>
              <a:rPr lang="zh-CN" altLang="en-US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存储，用于减少冷数据存储空间</a:t>
            </a:r>
            <a:endParaRPr lang="en-US" altLang="zh-CN" b="1" smtClean="0">
              <a:solidFill>
                <a:srgbClr val="FFC000"/>
              </a:solidFill>
              <a:ea typeface="Arial Unicode MS" pitchFamily="34" charset="-122"/>
              <a:cs typeface="Arial Unicode MS" pitchFamily="34" charset="-122"/>
            </a:endParaRPr>
          </a:p>
          <a:p>
            <a:pPr marL="815975" lvl="2" indent="-358775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极限存储，减少全量数据存储空间</a:t>
            </a:r>
            <a:endParaRPr lang="en-US" altLang="zh-CN" sz="2000" b="1" smtClean="0">
              <a:solidFill>
                <a:srgbClr val="FFC000"/>
              </a:solidFill>
            </a:endParaRPr>
          </a:p>
          <a:p>
            <a:pPr marL="358775" lvl="1" indent="-358775" eaLnBrk="1" hangingPunct="1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400" b="1" smtClean="0">
                <a:solidFill>
                  <a:srgbClr val="0088EE"/>
                </a:solidFill>
              </a:rPr>
              <a:t>集群的存储目录结构</a:t>
            </a:r>
            <a:endParaRPr lang="en-US" altLang="zh-CN" sz="2400" b="1" smtClean="0">
              <a:solidFill>
                <a:srgbClr val="0088EE"/>
              </a:solidFill>
            </a:endParaRPr>
          </a:p>
        </p:txBody>
      </p:sp>
      <p:sp>
        <p:nvSpPr>
          <p:cNvPr id="37891" name="矩形 4"/>
          <p:cNvSpPr>
            <a:spLocks noChangeArrowheads="1"/>
          </p:cNvSpPr>
          <p:nvPr/>
        </p:nvSpPr>
        <p:spPr bwMode="auto">
          <a:xfrm>
            <a:off x="5548313" y="3933825"/>
            <a:ext cx="3146425" cy="2246313"/>
          </a:xfrm>
          <a:prstGeom prst="rect">
            <a:avLst/>
          </a:prstGeom>
          <a:noFill/>
          <a:ln w="9525">
            <a:solidFill>
              <a:srgbClr val="4F81BD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lvl="1"/>
            <a:r>
              <a:rPr lang="en-US" altLang="zh-CN" sz="1400">
                <a:latin typeface="微软雅黑" pitchFamily="34" charset="-122"/>
                <a:ea typeface="微软雅黑" pitchFamily="34" charset="-122"/>
              </a:rPr>
              <a:t>…/project_1/</a:t>
            </a:r>
          </a:p>
          <a:p>
            <a:pPr marL="0" lvl="1"/>
            <a:r>
              <a:rPr lang="en-US" altLang="zh-CN" sz="1400">
                <a:latin typeface="微软雅黑" pitchFamily="34" charset="-122"/>
                <a:ea typeface="微软雅黑" pitchFamily="34" charset="-122"/>
              </a:rPr>
              <a:t>             data/</a:t>
            </a:r>
          </a:p>
          <a:p>
            <a:pPr marL="0" lvl="1"/>
            <a:r>
              <a:rPr lang="en-US" altLang="zh-CN" sz="1400">
                <a:latin typeface="微软雅黑" pitchFamily="34" charset="-122"/>
                <a:ea typeface="微软雅黑" pitchFamily="34" charset="-122"/>
              </a:rPr>
              <a:t>                 table_1/pt=20150101/</a:t>
            </a:r>
          </a:p>
          <a:p>
            <a:pPr marL="0" lvl="1"/>
            <a:r>
              <a:rPr lang="en-US" altLang="zh-CN" sz="1400">
                <a:latin typeface="微软雅黑" pitchFamily="34" charset="-122"/>
                <a:ea typeface="微软雅黑" pitchFamily="34" charset="-122"/>
              </a:rPr>
              <a:t>                 table_2/…</a:t>
            </a:r>
          </a:p>
          <a:p>
            <a:pPr marL="0" lvl="1"/>
            <a:r>
              <a:rPr lang="en-US" altLang="zh-CN" sz="1400">
                <a:latin typeface="微软雅黑" pitchFamily="34" charset="-122"/>
                <a:ea typeface="微软雅黑" pitchFamily="34" charset="-122"/>
              </a:rPr>
              <a:t>             resources/</a:t>
            </a:r>
          </a:p>
          <a:p>
            <a:pPr marL="0" lvl="1"/>
            <a:r>
              <a:rPr lang="en-US" altLang="zh-CN" sz="1400">
                <a:latin typeface="微软雅黑" pitchFamily="34" charset="-122"/>
                <a:ea typeface="微软雅黑" pitchFamily="34" charset="-122"/>
              </a:rPr>
              <a:t>             job_temp_root/</a:t>
            </a:r>
          </a:p>
          <a:p>
            <a:pPr marL="0" lvl="1"/>
            <a:r>
              <a:rPr lang="en-US" altLang="zh-CN" sz="1400">
                <a:latin typeface="微软雅黑" pitchFamily="34" charset="-122"/>
                <a:ea typeface="微软雅黑" pitchFamily="34" charset="-122"/>
              </a:rPr>
              <a:t>             	job1/…</a:t>
            </a:r>
          </a:p>
          <a:p>
            <a:pPr marL="0" lvl="1"/>
            <a:r>
              <a:rPr lang="en-US" altLang="zh-CN" sz="1400">
                <a:latin typeface="微软雅黑" pitchFamily="34" charset="-122"/>
                <a:ea typeface="微软雅黑" pitchFamily="34" charset="-122"/>
              </a:rPr>
              <a:t>             	job2/…</a:t>
            </a:r>
          </a:p>
          <a:p>
            <a:pPr marL="0" lvl="1"/>
            <a:r>
              <a:rPr lang="en-US" altLang="zh-CN" sz="1400">
                <a:latin typeface="微软雅黑" pitchFamily="34" charset="-122"/>
                <a:ea typeface="微软雅黑" pitchFamily="34" charset="-122"/>
              </a:rPr>
              <a:t>             backup/</a:t>
            </a:r>
          </a:p>
          <a:p>
            <a:pPr marL="0" lvl="1"/>
            <a:r>
              <a:rPr lang="en-US" altLang="zh-CN" sz="1400">
                <a:latin typeface="微软雅黑" pitchFamily="34" charset="-122"/>
                <a:ea typeface="微软雅黑" pitchFamily="34" charset="-122"/>
              </a:rPr>
              <a:t>…/project_2/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/>
              <a:t>丰富的计算工具和编程模型</a:t>
            </a:r>
          </a:p>
        </p:txBody>
      </p:sp>
      <p:sp>
        <p:nvSpPr>
          <p:cNvPr id="39938" name="内容占位符 2"/>
          <p:cNvSpPr>
            <a:spLocks noGrp="1"/>
          </p:cNvSpPr>
          <p:nvPr>
            <p:ph idx="1"/>
          </p:nvPr>
        </p:nvSpPr>
        <p:spPr>
          <a:xfrm>
            <a:off x="3790950" y="922338"/>
            <a:ext cx="4897438" cy="5445125"/>
          </a:xfrm>
        </p:spPr>
        <p:txBody>
          <a:bodyPr/>
          <a:lstStyle/>
          <a:p>
            <a:pPr marL="358775" lvl="1" indent="-358775" eaLnBrk="1" hangingPunct="1">
              <a:lnSpc>
                <a:spcPct val="200000"/>
              </a:lnSpc>
              <a:buFont typeface="Wingdings" pitchFamily="2" charset="2"/>
              <a:buChar char="n"/>
            </a:pPr>
            <a:r>
              <a:rPr lang="en-US" altLang="zh-CN" sz="2800" b="1" smtClean="0">
                <a:solidFill>
                  <a:srgbClr val="0088EE"/>
                </a:solidFill>
              </a:rPr>
              <a:t>SQL</a:t>
            </a:r>
            <a:r>
              <a:rPr lang="zh-CN" altLang="en-US" sz="2800" b="1" smtClean="0">
                <a:solidFill>
                  <a:srgbClr val="0088EE"/>
                </a:solidFill>
              </a:rPr>
              <a:t>，准实时</a:t>
            </a:r>
            <a:r>
              <a:rPr lang="en-US" altLang="zh-CN" sz="2800" b="1" smtClean="0">
                <a:solidFill>
                  <a:srgbClr val="0088EE"/>
                </a:solidFill>
              </a:rPr>
              <a:t>SQL</a:t>
            </a:r>
          </a:p>
          <a:p>
            <a:pPr marL="358775" lvl="1" indent="-358775" eaLnBrk="1" hangingPunct="1">
              <a:lnSpc>
                <a:spcPct val="200000"/>
              </a:lnSpc>
              <a:buFont typeface="Wingdings" pitchFamily="2" charset="2"/>
              <a:buChar char="n"/>
            </a:pPr>
            <a:r>
              <a:rPr lang="zh-CN" altLang="en-US" sz="2800" b="1" smtClean="0">
                <a:solidFill>
                  <a:srgbClr val="0088EE"/>
                </a:solidFill>
              </a:rPr>
              <a:t>流计算（</a:t>
            </a:r>
            <a:r>
              <a:rPr lang="en-US" altLang="zh-CN" sz="2800" b="1" smtClean="0">
                <a:solidFill>
                  <a:srgbClr val="0088EE"/>
                </a:solidFill>
              </a:rPr>
              <a:t>Stream SQL</a:t>
            </a:r>
            <a:r>
              <a:rPr lang="zh-CN" altLang="en-US" sz="2800" b="1" smtClean="0">
                <a:solidFill>
                  <a:srgbClr val="0088EE"/>
                </a:solidFill>
              </a:rPr>
              <a:t>）</a:t>
            </a:r>
          </a:p>
          <a:p>
            <a:pPr marL="358775" lvl="1" indent="-358775" eaLnBrk="1" hangingPunct="1">
              <a:lnSpc>
                <a:spcPct val="200000"/>
              </a:lnSpc>
              <a:buFont typeface="Wingdings" pitchFamily="2" charset="2"/>
              <a:buChar char="n"/>
            </a:pPr>
            <a:r>
              <a:rPr lang="en-US" altLang="zh-CN" sz="2800" b="1" smtClean="0">
                <a:solidFill>
                  <a:srgbClr val="0088EE"/>
                </a:solidFill>
              </a:rPr>
              <a:t>MapReduce</a:t>
            </a:r>
          </a:p>
          <a:p>
            <a:pPr marL="358775" lvl="1" indent="-358775" eaLnBrk="1" hangingPunct="1">
              <a:lnSpc>
                <a:spcPct val="200000"/>
              </a:lnSpc>
              <a:buFont typeface="Wingdings" pitchFamily="2" charset="2"/>
              <a:buChar char="n"/>
            </a:pPr>
            <a:r>
              <a:rPr lang="zh-CN" altLang="en-US" sz="2800" b="1" smtClean="0">
                <a:solidFill>
                  <a:srgbClr val="0088EE"/>
                </a:solidFill>
              </a:rPr>
              <a:t>图计算（</a:t>
            </a:r>
            <a:r>
              <a:rPr lang="en-US" altLang="zh-CN" sz="2800" b="1" smtClean="0">
                <a:solidFill>
                  <a:srgbClr val="0088EE"/>
                </a:solidFill>
              </a:rPr>
              <a:t>Graph</a:t>
            </a:r>
            <a:r>
              <a:rPr lang="zh-CN" altLang="en-US" sz="2800" b="1" smtClean="0">
                <a:solidFill>
                  <a:srgbClr val="0088EE"/>
                </a:solidFill>
              </a:rPr>
              <a:t>）</a:t>
            </a:r>
            <a:endParaRPr lang="en-US" altLang="zh-CN" sz="2800" b="1" smtClean="0">
              <a:solidFill>
                <a:srgbClr val="0088EE"/>
              </a:solidFill>
            </a:endParaRPr>
          </a:p>
          <a:p>
            <a:pPr marL="358775" lvl="1" indent="-358775" eaLnBrk="1" hangingPunct="1">
              <a:lnSpc>
                <a:spcPct val="200000"/>
              </a:lnSpc>
              <a:buFont typeface="Wingdings" pitchFamily="2" charset="2"/>
              <a:buChar char="n"/>
            </a:pPr>
            <a:r>
              <a:rPr lang="zh-CN" altLang="en-US" sz="2800" b="1" smtClean="0">
                <a:solidFill>
                  <a:srgbClr val="0088EE"/>
                </a:solidFill>
              </a:rPr>
              <a:t>算法平台（</a:t>
            </a:r>
            <a:r>
              <a:rPr lang="en-US" altLang="zh-CN" sz="2800" b="1" smtClean="0">
                <a:solidFill>
                  <a:srgbClr val="0088EE"/>
                </a:solidFill>
              </a:rPr>
              <a:t>PAI</a:t>
            </a:r>
            <a:r>
              <a:rPr lang="zh-CN" altLang="en-US" sz="2800" b="1" smtClean="0">
                <a:solidFill>
                  <a:srgbClr val="0088EE"/>
                </a:solidFill>
              </a:rPr>
              <a:t>）</a:t>
            </a:r>
            <a:endParaRPr lang="en-US" altLang="zh-CN" sz="2800" b="1" smtClean="0">
              <a:solidFill>
                <a:srgbClr val="0088EE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 smtClean="0"/>
              <a:t>SQL</a:t>
            </a:r>
            <a:endParaRPr lang="zh-CN" altLang="en-US" dirty="0"/>
          </a:p>
        </p:txBody>
      </p:sp>
      <p:sp>
        <p:nvSpPr>
          <p:cNvPr id="40962" name="内容占位符 2"/>
          <p:cNvSpPr>
            <a:spLocks noGrp="1"/>
          </p:cNvSpPr>
          <p:nvPr>
            <p:ph idx="1"/>
          </p:nvPr>
        </p:nvSpPr>
        <p:spPr>
          <a:xfrm>
            <a:off x="695325" y="908050"/>
            <a:ext cx="10801350" cy="5445125"/>
          </a:xfrm>
        </p:spPr>
        <p:txBody>
          <a:bodyPr/>
          <a:lstStyle/>
          <a:p>
            <a:pPr marL="358775" lvl="1" indent="-358775" eaLnBrk="1" hangingPunct="1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400" b="1" smtClean="0">
                <a:solidFill>
                  <a:srgbClr val="0088EE"/>
                </a:solidFill>
              </a:rPr>
              <a:t>语法兼容</a:t>
            </a:r>
            <a:r>
              <a:rPr lang="en-US" altLang="zh-CN" sz="2400" b="1" smtClean="0">
                <a:solidFill>
                  <a:srgbClr val="0088EE"/>
                </a:solidFill>
              </a:rPr>
              <a:t>Hive</a:t>
            </a:r>
            <a:r>
              <a:rPr lang="zh-CN" altLang="en-US" sz="2400" b="1" smtClean="0">
                <a:solidFill>
                  <a:srgbClr val="0088EE"/>
                </a:solidFill>
              </a:rPr>
              <a:t>，内置函数实现语义更多跟传统关系数据库兼容，对传统关系数据库使用者更友好</a:t>
            </a:r>
          </a:p>
          <a:p>
            <a:pPr marL="358775" lvl="1" indent="-358775" eaLnBrk="1" hangingPunct="1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400" b="1" smtClean="0">
                <a:solidFill>
                  <a:srgbClr val="0088EE"/>
                </a:solidFill>
              </a:rPr>
              <a:t>执行效率更高</a:t>
            </a:r>
            <a:endParaRPr lang="en-US" altLang="zh-CN" sz="2400" b="1" smtClean="0">
              <a:solidFill>
                <a:srgbClr val="0088EE"/>
              </a:solidFill>
            </a:endParaRPr>
          </a:p>
          <a:p>
            <a:pPr marL="815975" lvl="2" indent="-358775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采用</a:t>
            </a:r>
            <a:r>
              <a:rPr lang="en-US" altLang="zh-CN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C++</a:t>
            </a:r>
            <a:r>
              <a:rPr lang="zh-CN" altLang="en-US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高效实现</a:t>
            </a:r>
            <a:endParaRPr lang="en-US" altLang="zh-CN" b="1" smtClean="0">
              <a:solidFill>
                <a:srgbClr val="FFC000"/>
              </a:solidFill>
              <a:ea typeface="Arial Unicode MS" pitchFamily="34" charset="-122"/>
              <a:cs typeface="Arial Unicode MS" pitchFamily="34" charset="-122"/>
            </a:endParaRPr>
          </a:p>
          <a:p>
            <a:pPr marL="815975" lvl="2" indent="-358775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采用代码生成（</a:t>
            </a:r>
            <a:r>
              <a:rPr lang="en-US" altLang="zh-CN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code gen</a:t>
            </a:r>
            <a:r>
              <a:rPr lang="zh-CN" altLang="en-US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）的实现方式，比</a:t>
            </a:r>
            <a:r>
              <a:rPr lang="en-US" altLang="zh-CN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impala</a:t>
            </a:r>
            <a:r>
              <a:rPr lang="zh-CN" altLang="en-US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早近</a:t>
            </a:r>
            <a:r>
              <a:rPr lang="en-US" altLang="zh-CN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2</a:t>
            </a:r>
            <a:r>
              <a:rPr lang="zh-CN" altLang="en-US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年</a:t>
            </a:r>
            <a:endParaRPr lang="en-US" altLang="zh-CN" b="1" smtClean="0">
              <a:solidFill>
                <a:srgbClr val="FFC000"/>
              </a:solidFill>
              <a:ea typeface="Arial Unicode MS" pitchFamily="34" charset="-122"/>
              <a:cs typeface="Arial Unicode MS" pitchFamily="34" charset="-122"/>
            </a:endParaRPr>
          </a:p>
          <a:p>
            <a:pPr marL="815975" lvl="2" indent="-358775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基于飞天的</a:t>
            </a:r>
            <a:r>
              <a:rPr lang="en-US" altLang="zh-CN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DAG</a:t>
            </a:r>
            <a:r>
              <a:rPr lang="zh-CN" altLang="en-US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（有向无环图）编程模型，比</a:t>
            </a:r>
            <a:r>
              <a:rPr lang="en-US" altLang="zh-CN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MapReduce</a:t>
            </a:r>
            <a:r>
              <a:rPr lang="zh-CN" altLang="en-US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模型省</a:t>
            </a:r>
            <a:r>
              <a:rPr lang="en-US" altLang="zh-CN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IO</a:t>
            </a:r>
            <a:r>
              <a:rPr lang="zh-CN" altLang="en-US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，比</a:t>
            </a:r>
            <a:r>
              <a:rPr lang="en-US" altLang="zh-CN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Tez</a:t>
            </a:r>
            <a:r>
              <a:rPr lang="zh-CN" altLang="en-US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早</a:t>
            </a:r>
            <a:r>
              <a:rPr lang="en-US" altLang="zh-CN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4</a:t>
            </a:r>
            <a:r>
              <a:rPr lang="zh-CN" altLang="en-US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年</a:t>
            </a:r>
            <a:endParaRPr lang="en-US" altLang="zh-CN" b="1" smtClean="0">
              <a:solidFill>
                <a:srgbClr val="FFC000"/>
              </a:solidFill>
              <a:ea typeface="Arial Unicode MS" pitchFamily="34" charset="-122"/>
              <a:cs typeface="Arial Unicode MS" pitchFamily="34" charset="-122"/>
            </a:endParaRPr>
          </a:p>
          <a:p>
            <a:pPr marL="815975" lvl="2" indent="-358775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列式存储，压缩效果好，对选取部分列的</a:t>
            </a:r>
            <a:r>
              <a:rPr lang="en-US" altLang="zh-CN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SQL</a:t>
            </a:r>
            <a:r>
              <a:rPr lang="zh-CN" altLang="en-US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查询，更省</a:t>
            </a:r>
            <a:r>
              <a:rPr lang="en-US" altLang="zh-CN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IO</a:t>
            </a:r>
          </a:p>
          <a:p>
            <a:pPr marL="815975" lvl="2" indent="-358775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准实时</a:t>
            </a:r>
            <a:r>
              <a:rPr lang="en-US" altLang="zh-CN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SQL</a:t>
            </a:r>
            <a:r>
              <a:rPr lang="zh-CN" altLang="en-US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引擎，使用内存和网络加速，中间数据不写磁盘</a:t>
            </a:r>
            <a:endParaRPr lang="en-US" altLang="zh-CN" b="1" smtClean="0">
              <a:solidFill>
                <a:srgbClr val="FFC000"/>
              </a:solidFill>
              <a:ea typeface="Arial Unicode MS" pitchFamily="34" charset="-122"/>
              <a:cs typeface="Arial Unicode MS" pitchFamily="34" charset="-122"/>
            </a:endParaRPr>
          </a:p>
          <a:p>
            <a:pPr marL="358775" lvl="1" indent="-358775" eaLnBrk="1" hangingPunct="1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400" b="1" smtClean="0">
                <a:solidFill>
                  <a:srgbClr val="0088EE"/>
                </a:solidFill>
              </a:rPr>
              <a:t>在阿里巴巴内部已经生产稳定使用了</a:t>
            </a:r>
            <a:r>
              <a:rPr lang="en-US" altLang="zh-CN" sz="2400" b="1" smtClean="0">
                <a:solidFill>
                  <a:srgbClr val="0088EE"/>
                </a:solidFill>
              </a:rPr>
              <a:t>4</a:t>
            </a:r>
            <a:r>
              <a:rPr lang="zh-CN" altLang="en-US" sz="2400" b="1" smtClean="0">
                <a:solidFill>
                  <a:srgbClr val="0088EE"/>
                </a:solidFill>
              </a:rPr>
              <a:t>年多，经过了大规模生产检验</a:t>
            </a:r>
            <a:endParaRPr lang="en-US" altLang="zh-CN" sz="2400" b="1" smtClean="0">
              <a:solidFill>
                <a:srgbClr val="0088EE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>
          <a:xfrm flipH="1">
            <a:off x="11741150" y="6335713"/>
            <a:ext cx="450850" cy="381000"/>
          </a:xfrm>
        </p:spPr>
        <p:txBody>
          <a:bodyPr/>
          <a:lstStyle/>
          <a:p>
            <a:pPr>
              <a:defRPr/>
            </a:pPr>
            <a:fld id="{7D568073-99B8-46AB-B0D9-33EE291E3DD9}" type="slidenum">
              <a:rPr lang="zh-CN" altLang="en-US">
                <a:solidFill>
                  <a:srgbClr val="00A2C9"/>
                </a:solidFill>
                <a:latin typeface="微软雅黑"/>
                <a:ea typeface="微软雅黑"/>
                <a:cs typeface="微软雅黑"/>
              </a:rPr>
              <a:pPr>
                <a:defRPr/>
              </a:pPr>
              <a:t>2</a:t>
            </a:fld>
            <a:endParaRPr lang="zh-CN" altLang="en-US" dirty="0">
              <a:solidFill>
                <a:srgbClr val="00A2C9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" name="标题 2"/>
          <p:cNvSpPr txBox="1">
            <a:spLocks/>
          </p:cNvSpPr>
          <p:nvPr/>
        </p:nvSpPr>
        <p:spPr>
          <a:xfrm>
            <a:off x="333375" y="115888"/>
            <a:ext cx="10515600" cy="6286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b="1" kern="1200" dirty="0" smtClean="0">
                <a:solidFill>
                  <a:srgbClr val="01A1C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sz="28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阿里云大数据案例</a:t>
            </a:r>
            <a:r>
              <a:rPr lang="en-US" altLang="zh-CN" sz="28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sz="28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支持双十一海量交易</a:t>
            </a:r>
          </a:p>
        </p:txBody>
      </p:sp>
      <p:sp>
        <p:nvSpPr>
          <p:cNvPr id="15363" name="AutoShape 3"/>
          <p:cNvSpPr>
            <a:spLocks/>
          </p:cNvSpPr>
          <p:nvPr/>
        </p:nvSpPr>
        <p:spPr bwMode="auto">
          <a:xfrm>
            <a:off x="449263" y="3181350"/>
            <a:ext cx="4438650" cy="4021138"/>
          </a:xfrm>
          <a:custGeom>
            <a:avLst/>
            <a:gdLst>
              <a:gd name="T0" fmla="*/ 455957896 w 21600"/>
              <a:gd name="T1" fmla="*/ 374344449 h 21600"/>
              <a:gd name="T2" fmla="*/ 455957896 w 21600"/>
              <a:gd name="T3" fmla="*/ 374344449 h 21600"/>
              <a:gd name="T4" fmla="*/ 455957896 w 21600"/>
              <a:gd name="T5" fmla="*/ 374344449 h 21600"/>
              <a:gd name="T6" fmla="*/ 455957896 w 21600"/>
              <a:gd name="T7" fmla="*/ 374344449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AEEEB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defTabSz="457200"/>
            <a:r>
              <a:rPr lang="en-US" altLang="zh-CN" sz="12000">
                <a:solidFill>
                  <a:srgbClr val="00A2C9"/>
                </a:solidFill>
                <a:latin typeface="Impact" pitchFamily="34" charset="0"/>
                <a:sym typeface="Impact" pitchFamily="34" charset="0"/>
              </a:rPr>
              <a:t>8</a:t>
            </a:r>
            <a:r>
              <a:rPr lang="zh-CN" altLang="en-US" sz="1900">
                <a:solidFill>
                  <a:srgbClr val="00A2C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万</a:t>
            </a:r>
          </a:p>
          <a:p>
            <a:pPr algn="ctr" defTabSz="457200"/>
            <a:r>
              <a:rPr lang="zh-CN" altLang="en-US" sz="19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每秒钟创建订单数</a:t>
            </a:r>
            <a:endParaRPr lang="zh-CN" altLang="zh-CN" sz="1900">
              <a:solidFill>
                <a:srgbClr val="595959"/>
              </a:solidFill>
              <a:latin typeface="微软雅黑" pitchFamily="34" charset="-122"/>
              <a:ea typeface="微软雅黑" pitchFamily="34" charset="-122"/>
              <a:cs typeface="Helvetica Light"/>
              <a:sym typeface="微软雅黑" pitchFamily="34" charset="-122"/>
            </a:endParaRPr>
          </a:p>
        </p:txBody>
      </p:sp>
      <p:sp>
        <p:nvSpPr>
          <p:cNvPr id="15364" name="AutoShape 5"/>
          <p:cNvSpPr>
            <a:spLocks/>
          </p:cNvSpPr>
          <p:nvPr/>
        </p:nvSpPr>
        <p:spPr bwMode="auto">
          <a:xfrm>
            <a:off x="7053263" y="3181350"/>
            <a:ext cx="4641850" cy="3676650"/>
          </a:xfrm>
          <a:custGeom>
            <a:avLst/>
            <a:gdLst>
              <a:gd name="T0" fmla="*/ 498747046 w 21600"/>
              <a:gd name="T1" fmla="*/ 312918292 h 21600"/>
              <a:gd name="T2" fmla="*/ 498747046 w 21600"/>
              <a:gd name="T3" fmla="*/ 312918292 h 21600"/>
              <a:gd name="T4" fmla="*/ 498747046 w 21600"/>
              <a:gd name="T5" fmla="*/ 312918292 h 21600"/>
              <a:gd name="T6" fmla="*/ 498747046 w 21600"/>
              <a:gd name="T7" fmla="*/ 312918292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3F0DE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defTabSz="457200"/>
            <a:r>
              <a:rPr lang="en-US" altLang="zh-CN" sz="12000">
                <a:solidFill>
                  <a:srgbClr val="00A2C9"/>
                </a:solidFill>
                <a:latin typeface="Impact" pitchFamily="34" charset="0"/>
                <a:sym typeface="Impact" pitchFamily="34" charset="0"/>
              </a:rPr>
              <a:t>17</a:t>
            </a:r>
            <a:r>
              <a:rPr lang="en-US" altLang="zh-CN" sz="1900">
                <a:solidFill>
                  <a:srgbClr val="00A2C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PB</a:t>
            </a:r>
            <a:endParaRPr lang="zh-CN" altLang="zh-CN" sz="1900">
              <a:solidFill>
                <a:srgbClr val="00A2C9"/>
              </a:solidFill>
              <a:latin typeface="微软雅黑" pitchFamily="34" charset="-122"/>
              <a:ea typeface="微软雅黑" pitchFamily="34" charset="-122"/>
              <a:cs typeface="Helvetica Light"/>
              <a:sym typeface="微软雅黑" pitchFamily="34" charset="-122"/>
            </a:endParaRPr>
          </a:p>
          <a:p>
            <a:pPr algn="ctr" defTabSz="457200"/>
            <a:r>
              <a:rPr lang="zh-CN" altLang="en-US" sz="19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每小时数据处理量</a:t>
            </a:r>
          </a:p>
          <a:p>
            <a:pPr algn="ctr" defTabSz="457200"/>
            <a:endParaRPr lang="zh-CN" altLang="zh-CN" sz="800">
              <a:solidFill>
                <a:srgbClr val="FF2600"/>
              </a:solidFill>
              <a:latin typeface="微软雅黑" pitchFamily="34" charset="-122"/>
              <a:ea typeface="微软雅黑" pitchFamily="34" charset="-122"/>
              <a:cs typeface="Helvetica Light"/>
              <a:sym typeface="微软雅黑" pitchFamily="34" charset="-122"/>
            </a:endParaRPr>
          </a:p>
        </p:txBody>
      </p:sp>
      <p:sp>
        <p:nvSpPr>
          <p:cNvPr id="15365" name="AutoShape 6"/>
          <p:cNvSpPr>
            <a:spLocks/>
          </p:cNvSpPr>
          <p:nvPr/>
        </p:nvSpPr>
        <p:spPr bwMode="auto">
          <a:xfrm>
            <a:off x="3730625" y="3181350"/>
            <a:ext cx="4640263" cy="3771900"/>
          </a:xfrm>
          <a:custGeom>
            <a:avLst/>
            <a:gdLst>
              <a:gd name="T0" fmla="*/ 498326901 w 21600"/>
              <a:gd name="T1" fmla="*/ 329299586 h 21600"/>
              <a:gd name="T2" fmla="*/ 498326901 w 21600"/>
              <a:gd name="T3" fmla="*/ 329299586 h 21600"/>
              <a:gd name="T4" fmla="*/ 498326901 w 21600"/>
              <a:gd name="T5" fmla="*/ 329299586 h 21600"/>
              <a:gd name="T6" fmla="*/ 498326901 w 21600"/>
              <a:gd name="T7" fmla="*/ 32929958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EEEF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defTabSz="457200"/>
            <a:r>
              <a:rPr lang="en-US" altLang="zh-CN" sz="12000">
                <a:solidFill>
                  <a:srgbClr val="00A2C9"/>
                </a:solidFill>
                <a:latin typeface="Impact" pitchFamily="34" charset="0"/>
                <a:sym typeface="微软雅黑" pitchFamily="34" charset="-122"/>
              </a:rPr>
              <a:t>571</a:t>
            </a:r>
            <a:r>
              <a:rPr lang="zh-CN" altLang="en-US" sz="3600">
                <a:solidFill>
                  <a:srgbClr val="00A2C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亿</a:t>
            </a:r>
            <a:endParaRPr lang="en-US" altLang="zh-CN" sz="8000">
              <a:solidFill>
                <a:srgbClr val="00A2C9"/>
              </a:solidFill>
              <a:latin typeface="微软雅黑" pitchFamily="34" charset="-122"/>
              <a:ea typeface="微软雅黑" pitchFamily="34" charset="-122"/>
              <a:cs typeface="Helvetica Light"/>
              <a:sym typeface="微软雅黑" pitchFamily="34" charset="-122"/>
            </a:endParaRPr>
          </a:p>
          <a:p>
            <a:pPr algn="ctr" defTabSz="457200"/>
            <a:r>
              <a:rPr lang="zh-CN" altLang="en-US" sz="19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当天总成交额</a:t>
            </a:r>
            <a:endParaRPr lang="en-US" altLang="zh-CN" sz="1900">
              <a:solidFill>
                <a:srgbClr val="595959"/>
              </a:solidFill>
              <a:latin typeface="微软雅黑" pitchFamily="34" charset="-122"/>
              <a:ea typeface="微软雅黑" pitchFamily="34" charset="-122"/>
              <a:cs typeface="Helvetica Light"/>
              <a:sym typeface="微软雅黑" pitchFamily="34" charset="-122"/>
            </a:endParaRPr>
          </a:p>
          <a:p>
            <a:pPr algn="ctr" defTabSz="457200"/>
            <a:endParaRPr lang="zh-CN" altLang="en-US" sz="1900">
              <a:solidFill>
                <a:srgbClr val="00A2C9"/>
              </a:solidFill>
              <a:latin typeface="微软雅黑" pitchFamily="34" charset="-122"/>
              <a:ea typeface="微软雅黑" pitchFamily="34" charset="-122"/>
              <a:cs typeface="Helvetica Light"/>
              <a:sym typeface="微软雅黑" pitchFamily="34" charset="-122"/>
            </a:endParaRPr>
          </a:p>
        </p:txBody>
      </p:sp>
      <p:pic>
        <p:nvPicPr>
          <p:cNvPr id="15366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8225" y="1441450"/>
            <a:ext cx="1306513" cy="1287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图片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52900" y="1365250"/>
            <a:ext cx="1528763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/>
              <a:t>图计算（</a:t>
            </a:r>
            <a:r>
              <a:rPr lang="en-US" altLang="zh-CN" dirty="0"/>
              <a:t>Graph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grpSp>
        <p:nvGrpSpPr>
          <p:cNvPr id="43010" name="组合 3"/>
          <p:cNvGrpSpPr>
            <a:grpSpLocks/>
          </p:cNvGrpSpPr>
          <p:nvPr/>
        </p:nvGrpSpPr>
        <p:grpSpPr bwMode="auto">
          <a:xfrm>
            <a:off x="766763" y="1933575"/>
            <a:ext cx="3541712" cy="3041650"/>
            <a:chOff x="539365" y="2158720"/>
            <a:chExt cx="2931432" cy="2439640"/>
          </a:xfrm>
        </p:grpSpPr>
        <p:sp>
          <p:nvSpPr>
            <p:cNvPr id="5" name="文本框 1"/>
            <p:cNvSpPr txBox="1"/>
            <p:nvPr/>
          </p:nvSpPr>
          <p:spPr>
            <a:xfrm>
              <a:off x="539365" y="2158720"/>
              <a:ext cx="1809315" cy="3667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lIns="36293" tIns="36293" rIns="36293" bIns="36293">
              <a:spAutoFit/>
            </a:bodyPr>
            <a:lstStyle/>
            <a:p>
              <a:pPr defTabSz="725488" latinLnBrk="1" hangingPunct="0">
                <a:defRPr/>
              </a:pPr>
              <a:r>
                <a:rPr lang="en-US" altLang="zh-CN" sz="1900">
                  <a:solidFill>
                    <a:srgbClr val="000000"/>
                  </a:solidFill>
                  <a:latin typeface="Calibri" pitchFamily="34" charset="0"/>
                </a:rPr>
                <a:t>BSP</a:t>
              </a:r>
              <a:r>
                <a:rPr lang="en-US" altLang="zh-CN" sz="19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 </a:t>
              </a:r>
              <a:r>
                <a:rPr lang="zh-CN" altLang="en-US" sz="19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编程模型</a:t>
              </a:r>
            </a:p>
          </p:txBody>
        </p:sp>
        <p:pic>
          <p:nvPicPr>
            <p:cNvPr id="43013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39365" y="2763091"/>
              <a:ext cx="2931432" cy="1835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303838" y="922338"/>
            <a:ext cx="6553200" cy="5445125"/>
          </a:xfrm>
        </p:spPr>
        <p:txBody>
          <a:bodyPr rtlCol="0">
            <a:normAutofit/>
          </a:bodyPr>
          <a:lstStyle/>
          <a:p>
            <a:pPr marL="257060" indent="-257060" fontAlgn="auto">
              <a:lnSpc>
                <a:spcPct val="200000"/>
              </a:lnSpc>
              <a:spcAft>
                <a:spcPts val="0"/>
              </a:spcAft>
              <a:buSzPct val="75000"/>
              <a:buFontTx/>
              <a:buChar char="•"/>
              <a:defRPr/>
            </a:pPr>
            <a:r>
              <a:rPr lang="zh-CN" altLang="en-US" sz="1905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图计算框架</a:t>
            </a:r>
            <a:endParaRPr lang="en-US" altLang="zh-CN" sz="1905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marL="556963" lvl="1" indent="-214216" fontAlgn="auto">
              <a:lnSpc>
                <a:spcPct val="200000"/>
              </a:lnSpc>
              <a:spcAft>
                <a:spcPts val="0"/>
              </a:spcAft>
              <a:buSzPct val="75000"/>
              <a:buFont typeface="Wingdings" pitchFamily="2" charset="2"/>
              <a:buChar char="Ø"/>
              <a:defRPr/>
            </a:pPr>
            <a:r>
              <a:rPr lang="zh-CN" altLang="en-US" sz="1588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支持类似</a:t>
            </a:r>
            <a:r>
              <a:rPr lang="en-US" altLang="zh-CN" sz="1588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Pregel</a:t>
            </a:r>
            <a:r>
              <a:rPr lang="zh-CN" altLang="en-US" sz="1588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的</a:t>
            </a:r>
            <a:r>
              <a:rPr lang="en-US" altLang="zh-CN" sz="1588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Java</a:t>
            </a:r>
            <a:r>
              <a:rPr lang="zh-CN" altLang="en-US" sz="1588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编程接口，面向迭代类型的作业</a:t>
            </a:r>
          </a:p>
          <a:p>
            <a:pPr marL="556963" lvl="1" indent="-214216" fontAlgn="auto">
              <a:lnSpc>
                <a:spcPct val="200000"/>
              </a:lnSpc>
              <a:spcAft>
                <a:spcPts val="0"/>
              </a:spcAft>
              <a:buSzPct val="75000"/>
              <a:buFont typeface="Wingdings" pitchFamily="2" charset="2"/>
              <a:buChar char="Ø"/>
              <a:defRPr/>
            </a:pPr>
            <a:r>
              <a:rPr lang="zh-CN" altLang="en-US" sz="1588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磁盘</a:t>
            </a:r>
            <a:r>
              <a:rPr lang="en-US" altLang="zh-CN" sz="1588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IO→</a:t>
            </a:r>
            <a:r>
              <a:rPr lang="zh-CN" altLang="en-US" sz="1588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内存网络，换来更快的性能</a:t>
            </a:r>
            <a:endParaRPr lang="en-US" altLang="zh-CN" sz="1588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marL="257060" indent="-257060" fontAlgn="auto">
              <a:lnSpc>
                <a:spcPct val="200000"/>
              </a:lnSpc>
              <a:spcAft>
                <a:spcPts val="0"/>
              </a:spcAft>
              <a:buSzPct val="75000"/>
              <a:buFontTx/>
              <a:buChar char="•"/>
              <a:defRPr/>
            </a:pPr>
            <a:r>
              <a:rPr lang="zh-CN" altLang="en-US" sz="1905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典型应用</a:t>
            </a:r>
            <a:endParaRPr lang="en-US" altLang="zh-CN" sz="1905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marL="556963" lvl="1" indent="-214216" fontAlgn="auto">
              <a:lnSpc>
                <a:spcPct val="200000"/>
              </a:lnSpc>
              <a:spcAft>
                <a:spcPts val="0"/>
              </a:spcAft>
              <a:buSzPct val="75000"/>
              <a:buFont typeface="Wingdings" pitchFamily="2" charset="2"/>
              <a:buChar char="Ø"/>
              <a:defRPr/>
            </a:pPr>
            <a:r>
              <a:rPr lang="en-US" altLang="zh-CN" sz="1588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PageRank</a:t>
            </a:r>
          </a:p>
          <a:p>
            <a:pPr marL="556963" lvl="1" indent="-214216" fontAlgn="auto">
              <a:lnSpc>
                <a:spcPct val="200000"/>
              </a:lnSpc>
              <a:spcAft>
                <a:spcPts val="0"/>
              </a:spcAft>
              <a:buSzPct val="75000"/>
              <a:buFont typeface="Wingdings" pitchFamily="2" charset="2"/>
              <a:buChar char="Ø"/>
              <a:defRPr/>
            </a:pPr>
            <a:r>
              <a:rPr lang="en-US" altLang="zh-CN" sz="1588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K-</a:t>
            </a:r>
            <a:r>
              <a:rPr lang="zh-CN" altLang="en-US" sz="1588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均值聚类</a:t>
            </a:r>
          </a:p>
          <a:p>
            <a:pPr marL="556963" lvl="1" indent="-214216" fontAlgn="auto">
              <a:lnSpc>
                <a:spcPct val="200000"/>
              </a:lnSpc>
              <a:spcAft>
                <a:spcPts val="0"/>
              </a:spcAft>
              <a:buSzPct val="75000"/>
              <a:buFont typeface="Wingdings" pitchFamily="2" charset="2"/>
              <a:buChar char="Ø"/>
              <a:defRPr/>
            </a:pPr>
            <a:r>
              <a:rPr lang="zh-CN" altLang="en-US" sz="1588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非负矩阵分解</a:t>
            </a:r>
            <a:r>
              <a:rPr lang="en-US" altLang="zh-CN" sz="1588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NMF</a:t>
            </a:r>
            <a:endParaRPr lang="en-US" altLang="zh-CN" sz="1588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marL="556963" indent="-214216" fontAlgn="auto">
              <a:lnSpc>
                <a:spcPct val="200000"/>
              </a:lnSpc>
              <a:spcAft>
                <a:spcPts val="0"/>
              </a:spcAft>
              <a:buSzPct val="75000"/>
              <a:buFont typeface="Wingdings" pitchFamily="2" charset="2"/>
              <a:buChar char="Ø"/>
              <a:defRPr/>
            </a:pPr>
            <a:r>
              <a:rPr lang="zh-CN" altLang="en-US" sz="1588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金融风控</a:t>
            </a:r>
            <a:endParaRPr lang="en-US" altLang="zh-CN" sz="1588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/>
              <a:t>算法平台（</a:t>
            </a:r>
            <a:r>
              <a:rPr lang="en-US" altLang="zh-CN" dirty="0"/>
              <a:t>PAI</a:t>
            </a:r>
            <a:r>
              <a:rPr lang="zh-CN" altLang="en-US" dirty="0"/>
              <a:t>）</a:t>
            </a:r>
          </a:p>
        </p:txBody>
      </p:sp>
      <p:grpSp>
        <p:nvGrpSpPr>
          <p:cNvPr id="45058" name="组合 3"/>
          <p:cNvGrpSpPr>
            <a:grpSpLocks/>
          </p:cNvGrpSpPr>
          <p:nvPr/>
        </p:nvGrpSpPr>
        <p:grpSpPr bwMode="auto">
          <a:xfrm>
            <a:off x="465138" y="1773238"/>
            <a:ext cx="4587875" cy="3429000"/>
            <a:chOff x="499038" y="2158720"/>
            <a:chExt cx="2914770" cy="2467014"/>
          </a:xfrm>
        </p:grpSpPr>
        <p:pic>
          <p:nvPicPr>
            <p:cNvPr id="45060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99038" y="2735717"/>
              <a:ext cx="2914770" cy="18900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文本框 1"/>
            <p:cNvSpPr txBox="1"/>
            <p:nvPr/>
          </p:nvSpPr>
          <p:spPr>
            <a:xfrm>
              <a:off x="539381" y="2158720"/>
              <a:ext cx="1809376" cy="3666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lIns="36293" tIns="36293" rIns="36293" bIns="36293">
              <a:spAutoFit/>
            </a:bodyPr>
            <a:lstStyle/>
            <a:p>
              <a:pPr defTabSz="725488" latinLnBrk="1" hangingPunct="0">
                <a:defRPr/>
              </a:pPr>
              <a:r>
                <a:rPr lang="en-US" altLang="zh-CN" sz="19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MPI </a:t>
              </a:r>
              <a:r>
                <a:rPr lang="zh-CN" altLang="en-US" sz="19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编程模型</a:t>
              </a:r>
            </a:p>
          </p:txBody>
        </p:sp>
      </p:grp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5664200" y="922338"/>
            <a:ext cx="6192838" cy="5445125"/>
          </a:xfrm>
        </p:spPr>
        <p:txBody>
          <a:bodyPr rtlCol="0">
            <a:normAutofit/>
          </a:bodyPr>
          <a:lstStyle/>
          <a:p>
            <a:pPr marL="257060" indent="-257060" fontAlgn="auto">
              <a:lnSpc>
                <a:spcPct val="150000"/>
              </a:lnSpc>
              <a:spcAft>
                <a:spcPts val="0"/>
              </a:spcAft>
              <a:buFontTx/>
              <a:buChar char="•"/>
              <a:defRPr/>
            </a:pPr>
            <a:r>
              <a:rPr lang="zh-CN" altLang="en-US" sz="1905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分布式算法库</a:t>
            </a:r>
            <a:endParaRPr lang="en-US" altLang="zh-CN" sz="1905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marL="556963" lvl="1" indent="-214216" fontAlgn="auto">
              <a:lnSpc>
                <a:spcPct val="150000"/>
              </a:lnSpc>
              <a:spcAft>
                <a:spcPts val="0"/>
              </a:spcAft>
              <a:buSzPct val="75000"/>
              <a:buFont typeface="Wingdings" pitchFamily="2" charset="2"/>
              <a:buChar char="Ø"/>
              <a:defRPr/>
            </a:pPr>
            <a:r>
              <a:rPr lang="zh-CN" altLang="en-US" sz="1588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基于</a:t>
            </a:r>
            <a:r>
              <a:rPr lang="en-US" altLang="zh-CN" sz="1588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MPI</a:t>
            </a:r>
            <a:r>
              <a:rPr lang="zh-CN" altLang="en-US" sz="1588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，</a:t>
            </a:r>
            <a:r>
              <a:rPr lang="en-US" altLang="zh-CN" sz="1588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C++</a:t>
            </a:r>
            <a:r>
              <a:rPr lang="zh-CN" altLang="en-US" sz="1588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实现</a:t>
            </a:r>
            <a:endParaRPr lang="en-US" altLang="zh-CN" sz="1588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marL="556963" lvl="1" indent="-214216" fontAlgn="auto">
              <a:lnSpc>
                <a:spcPct val="150000"/>
              </a:lnSpc>
              <a:spcAft>
                <a:spcPts val="0"/>
              </a:spcAft>
              <a:buSzPct val="75000"/>
              <a:buFont typeface="Wingdings" pitchFamily="2" charset="2"/>
              <a:buChar char="Ø"/>
              <a:defRPr/>
            </a:pPr>
            <a:r>
              <a:rPr lang="zh-CN" altLang="en-US" sz="1588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集团共建算法社区模式，集成常用基础性算法</a:t>
            </a:r>
            <a:endParaRPr lang="en-US" altLang="zh-CN" sz="1588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marL="556963" lvl="1" indent="-214216" fontAlgn="auto">
              <a:lnSpc>
                <a:spcPct val="150000"/>
              </a:lnSpc>
              <a:spcAft>
                <a:spcPts val="0"/>
              </a:spcAft>
              <a:buSzPct val="75000"/>
              <a:buFont typeface="Wingdings" pitchFamily="2" charset="2"/>
              <a:buChar char="Ø"/>
              <a:defRPr/>
            </a:pPr>
            <a:r>
              <a:rPr lang="zh-CN" altLang="en-US" sz="1588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广泛应用于阿里妈妈、蚂蚁金融</a:t>
            </a:r>
            <a:endParaRPr lang="en-US" altLang="zh-CN" sz="1588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marL="257060" indent="-257060" fontAlgn="auto">
              <a:lnSpc>
                <a:spcPct val="150000"/>
              </a:lnSpc>
              <a:spcAft>
                <a:spcPts val="0"/>
              </a:spcAft>
              <a:buSzPct val="75000"/>
              <a:buFontTx/>
              <a:buChar char="•"/>
              <a:defRPr/>
            </a:pPr>
            <a:r>
              <a:rPr lang="zh-CN" altLang="en-US" sz="1905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当前支持算法</a:t>
            </a:r>
            <a:endParaRPr lang="en-US" altLang="zh-CN" sz="1905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marL="556963" lvl="1" indent="-214216" fontAlgn="auto">
              <a:lnSpc>
                <a:spcPct val="150000"/>
              </a:lnSpc>
              <a:spcAft>
                <a:spcPts val="0"/>
              </a:spcAft>
              <a:buSzPct val="75000"/>
              <a:buFont typeface="Wingdings" pitchFamily="2" charset="2"/>
              <a:buChar char="Ø"/>
              <a:defRPr/>
            </a:pPr>
            <a:r>
              <a:rPr lang="en-US" altLang="zh-CN" sz="1588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SVD</a:t>
            </a:r>
            <a:r>
              <a:rPr lang="zh-CN" altLang="en-US" sz="1588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分解</a:t>
            </a:r>
          </a:p>
          <a:p>
            <a:pPr marL="556963" lvl="1" indent="-214216" fontAlgn="auto">
              <a:lnSpc>
                <a:spcPct val="150000"/>
              </a:lnSpc>
              <a:spcAft>
                <a:spcPts val="0"/>
              </a:spcAft>
              <a:buSzPct val="75000"/>
              <a:buFont typeface="Wingdings" pitchFamily="2" charset="2"/>
              <a:buChar char="Ø"/>
              <a:defRPr/>
            </a:pPr>
            <a:r>
              <a:rPr lang="zh-CN" altLang="en-US" sz="1588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逻辑回归</a:t>
            </a:r>
          </a:p>
          <a:p>
            <a:pPr marL="556963" lvl="1" indent="-214216" fontAlgn="auto">
              <a:lnSpc>
                <a:spcPct val="150000"/>
              </a:lnSpc>
              <a:spcAft>
                <a:spcPts val="0"/>
              </a:spcAft>
              <a:buSzPct val="75000"/>
              <a:buFont typeface="Wingdings" pitchFamily="2" charset="2"/>
              <a:buChar char="Ø"/>
              <a:defRPr/>
            </a:pPr>
            <a:r>
              <a:rPr lang="zh-CN" altLang="en-US" sz="1588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随机森林</a:t>
            </a:r>
            <a:endParaRPr lang="en-US" altLang="zh-CN" sz="1588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marL="556963" lvl="1" indent="-214216" fontAlgn="auto">
              <a:lnSpc>
                <a:spcPct val="150000"/>
              </a:lnSpc>
              <a:spcAft>
                <a:spcPts val="0"/>
              </a:spcAft>
              <a:buSzPct val="75000"/>
              <a:buFont typeface="Wingdings" pitchFamily="2" charset="2"/>
              <a:buChar char="Ø"/>
              <a:defRPr/>
            </a:pPr>
            <a:r>
              <a:rPr lang="zh-CN" altLang="en-US" sz="1588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朴素贝叶斯</a:t>
            </a:r>
            <a:endParaRPr lang="en-US" altLang="zh-CN" sz="1588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marL="556963" lvl="1" indent="-214216" fontAlgn="auto">
              <a:lnSpc>
                <a:spcPct val="150000"/>
              </a:lnSpc>
              <a:spcAft>
                <a:spcPts val="0"/>
              </a:spcAft>
              <a:buSzPct val="75000"/>
              <a:buFont typeface="Wingdings" pitchFamily="2" charset="2"/>
              <a:buChar char="Ø"/>
              <a:defRPr/>
            </a:pPr>
            <a:r>
              <a:rPr lang="zh-CN" altLang="en-US" sz="1588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聚类算法</a:t>
            </a:r>
            <a:endParaRPr lang="en-US" altLang="zh-CN" sz="1588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marL="556963" lvl="1" indent="-214216" fontAlgn="auto">
              <a:lnSpc>
                <a:spcPct val="150000"/>
              </a:lnSpc>
              <a:spcAft>
                <a:spcPts val="0"/>
              </a:spcAft>
              <a:buSzPct val="75000"/>
              <a:buFont typeface="Wingdings" pitchFamily="2" charset="2"/>
              <a:buChar char="Ø"/>
              <a:defRPr/>
            </a:pPr>
            <a:r>
              <a:rPr lang="en-US" altLang="zh-CN" sz="1588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…</a:t>
            </a:r>
          </a:p>
          <a:p>
            <a:pPr marL="257060" lvl="1" indent="-257060" fontAlgn="auto">
              <a:lnSpc>
                <a:spcPct val="150000"/>
              </a:lnSpc>
              <a:spcAft>
                <a:spcPts val="0"/>
              </a:spcAft>
              <a:buSzPct val="75000"/>
              <a:buFontTx/>
              <a:buChar char="•"/>
              <a:defRPr/>
            </a:pPr>
            <a:r>
              <a:rPr lang="zh-CN" altLang="en-US" sz="1905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算法开发平台</a:t>
            </a:r>
            <a:endParaRPr lang="en-US" altLang="zh-CN" sz="1905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marL="556963" indent="-214216" fontAlgn="auto">
              <a:lnSpc>
                <a:spcPct val="150000"/>
              </a:lnSpc>
              <a:spcAft>
                <a:spcPts val="0"/>
              </a:spcAft>
              <a:buSzPct val="75000"/>
              <a:buFont typeface="Wingdings" pitchFamily="2" charset="2"/>
              <a:buChar char="Ø"/>
              <a:defRPr/>
            </a:pPr>
            <a:endParaRPr lang="en-US" altLang="zh-CN" sz="1588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内容占位符 2"/>
          <p:cNvSpPr>
            <a:spLocks noGrp="1"/>
          </p:cNvSpPr>
          <p:nvPr>
            <p:ph idx="1"/>
          </p:nvPr>
        </p:nvSpPr>
        <p:spPr>
          <a:xfrm>
            <a:off x="5016500" y="2349500"/>
            <a:ext cx="2808288" cy="1281113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  <a:defRPr/>
            </a:pPr>
            <a:r>
              <a:rPr lang="zh-CN" altLang="en-US" sz="66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谢谢！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4CE-1C16-4A29-A362-EFCC85822078}" type="slidenum">
              <a:rPr lang="zh-CN" altLang="en-US"/>
              <a:pPr>
                <a:defRPr/>
              </a:pPr>
              <a:t>3</a:t>
            </a:fld>
            <a:endParaRPr lang="zh-CN" altLang="en-US"/>
          </a:p>
        </p:txBody>
      </p:sp>
      <p:sp>
        <p:nvSpPr>
          <p:cNvPr id="16386" name="AutoShape 3"/>
          <p:cNvSpPr>
            <a:spLocks/>
          </p:cNvSpPr>
          <p:nvPr/>
        </p:nvSpPr>
        <p:spPr bwMode="auto">
          <a:xfrm>
            <a:off x="1169988" y="2917825"/>
            <a:ext cx="3187700" cy="3182938"/>
          </a:xfrm>
          <a:custGeom>
            <a:avLst/>
            <a:gdLst>
              <a:gd name="T0" fmla="*/ 235246641 w 21600"/>
              <a:gd name="T1" fmla="*/ 234552164 h 21600"/>
              <a:gd name="T2" fmla="*/ 235246641 w 21600"/>
              <a:gd name="T3" fmla="*/ 234552164 h 21600"/>
              <a:gd name="T4" fmla="*/ 235246641 w 21600"/>
              <a:gd name="T5" fmla="*/ 234552164 h 21600"/>
              <a:gd name="T6" fmla="*/ 235246641 w 21600"/>
              <a:gd name="T7" fmla="*/ 234552164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defTabSz="457200"/>
            <a:r>
              <a:rPr lang="zh-CN" altLang="zh-CN" sz="11300">
                <a:solidFill>
                  <a:srgbClr val="00A2C9"/>
                </a:solidFill>
                <a:latin typeface="Impact" pitchFamily="34" charset="0"/>
                <a:sym typeface="Impact" pitchFamily="34" charset="0"/>
              </a:rPr>
              <a:t>30</a:t>
            </a:r>
            <a:r>
              <a:rPr lang="zh-CN" altLang="en-US" sz="1900">
                <a:solidFill>
                  <a:srgbClr val="00A2C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万家</a:t>
            </a:r>
          </a:p>
          <a:p>
            <a:pPr algn="ctr" defTabSz="457200"/>
            <a:r>
              <a:rPr lang="zh-CN" altLang="en-US" sz="19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累计贷款客户</a:t>
            </a:r>
            <a:br>
              <a:rPr lang="zh-CN" altLang="en-US" sz="19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</a:br>
            <a:r>
              <a:rPr lang="zh-CN" altLang="en-US" sz="1900">
                <a:solidFill>
                  <a:srgbClr val="00A2C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/>
            </a:r>
            <a:br>
              <a:rPr lang="zh-CN" altLang="en-US" sz="1900">
                <a:solidFill>
                  <a:srgbClr val="00A2C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</a:br>
            <a:r>
              <a:rPr lang="zh-CN" altLang="en-US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超过</a:t>
            </a:r>
            <a:r>
              <a:rPr lang="zh-CN" altLang="zh-CN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1000</a:t>
            </a:r>
            <a:r>
              <a:rPr lang="zh-CN" altLang="en-US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万笔贷款</a:t>
            </a:r>
          </a:p>
          <a:p>
            <a:pPr algn="ctr" defTabSz="457200"/>
            <a:r>
              <a:rPr lang="zh-CN" altLang="en-US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累积发放贷款超过</a:t>
            </a:r>
            <a:r>
              <a:rPr lang="zh-CN" altLang="zh-CN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1</a:t>
            </a:r>
            <a:r>
              <a:rPr lang="en-US" altLang="zh-CN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5</a:t>
            </a:r>
            <a:r>
              <a:rPr lang="zh-CN" altLang="zh-CN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00</a:t>
            </a:r>
            <a:r>
              <a:rPr lang="zh-CN" altLang="en-US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亿</a:t>
            </a:r>
          </a:p>
          <a:p>
            <a:pPr algn="ctr" defTabSz="457200"/>
            <a:endParaRPr lang="zh-CN" altLang="zh-CN">
              <a:solidFill>
                <a:srgbClr val="7F7F7F"/>
              </a:solidFill>
              <a:latin typeface="微软雅黑" pitchFamily="34" charset="-122"/>
              <a:ea typeface="微软雅黑" pitchFamily="34" charset="-122"/>
              <a:cs typeface="Helvetica Light"/>
              <a:sym typeface="微软雅黑" pitchFamily="34" charset="-122"/>
            </a:endParaRPr>
          </a:p>
        </p:txBody>
      </p:sp>
      <p:sp>
        <p:nvSpPr>
          <p:cNvPr id="16387" name="AutoShape 5"/>
          <p:cNvSpPr>
            <a:spLocks/>
          </p:cNvSpPr>
          <p:nvPr/>
        </p:nvSpPr>
        <p:spPr bwMode="auto">
          <a:xfrm>
            <a:off x="8361363" y="2917825"/>
            <a:ext cx="2549525" cy="3135313"/>
          </a:xfrm>
          <a:custGeom>
            <a:avLst/>
            <a:gdLst>
              <a:gd name="T0" fmla="*/ 150527384 w 21600"/>
              <a:gd name="T1" fmla="*/ 227634020 h 21600"/>
              <a:gd name="T2" fmla="*/ 150527384 w 21600"/>
              <a:gd name="T3" fmla="*/ 227634020 h 21600"/>
              <a:gd name="T4" fmla="*/ 150527384 w 21600"/>
              <a:gd name="T5" fmla="*/ 227634020 h 21600"/>
              <a:gd name="T6" fmla="*/ 150527384 w 21600"/>
              <a:gd name="T7" fmla="*/ 22763402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defTabSz="457200"/>
            <a:r>
              <a:rPr lang="en-US" altLang="zh-CN" sz="11300">
                <a:solidFill>
                  <a:srgbClr val="00A2C9"/>
                </a:solidFill>
                <a:latin typeface="Impact" pitchFamily="34" charset="0"/>
                <a:sym typeface="Impact" pitchFamily="34" charset="0"/>
              </a:rPr>
              <a:t>1%</a:t>
            </a:r>
            <a:r>
              <a:rPr lang="zh-CN" altLang="en-US" sz="1900">
                <a:solidFill>
                  <a:srgbClr val="00A2C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坏账率</a:t>
            </a:r>
            <a:endParaRPr lang="zh-CN" altLang="zh-CN" sz="1900">
              <a:solidFill>
                <a:srgbClr val="00A2C9"/>
              </a:solidFill>
              <a:latin typeface="微软雅黑" pitchFamily="34" charset="-122"/>
              <a:ea typeface="微软雅黑" pitchFamily="34" charset="-122"/>
              <a:cs typeface="Helvetica Light"/>
              <a:sym typeface="微软雅黑" pitchFamily="34" charset="-122"/>
            </a:endParaRPr>
          </a:p>
          <a:p>
            <a:pPr algn="ctr" defTabSz="457200"/>
            <a:r>
              <a:rPr lang="zh-CN" altLang="en-US" sz="19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风险管控</a:t>
            </a:r>
          </a:p>
          <a:p>
            <a:pPr algn="ctr" defTabSz="457200"/>
            <a:endParaRPr lang="en-US" altLang="zh-CN" sz="1900">
              <a:solidFill>
                <a:srgbClr val="00A2C9"/>
              </a:solidFill>
              <a:latin typeface="微软雅黑" pitchFamily="34" charset="-122"/>
              <a:ea typeface="微软雅黑" pitchFamily="34" charset="-122"/>
              <a:cs typeface="Helvetica Light"/>
              <a:sym typeface="微软雅黑" pitchFamily="34" charset="-122"/>
            </a:endParaRPr>
          </a:p>
          <a:p>
            <a:pPr algn="ctr" defTabSz="457200"/>
            <a:r>
              <a:rPr lang="zh-CN" altLang="en-US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截止到</a:t>
            </a:r>
            <a:r>
              <a:rPr lang="en-US" altLang="zh-CN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2015</a:t>
            </a:r>
            <a:r>
              <a:rPr lang="zh-CN" altLang="en-US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年</a:t>
            </a:r>
            <a:r>
              <a:rPr lang="en-US" altLang="zh-CN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1</a:t>
            </a:r>
            <a:r>
              <a:rPr lang="en-US" altLang="en-US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月，小微贷款坏账率&lt;1%</a:t>
            </a:r>
            <a:endParaRPr lang="zh-CN" altLang="zh-CN">
              <a:solidFill>
                <a:srgbClr val="7F7F7F"/>
              </a:solidFill>
              <a:latin typeface="微软雅黑" pitchFamily="34" charset="-122"/>
              <a:ea typeface="微软雅黑" pitchFamily="34" charset="-122"/>
              <a:cs typeface="Helvetica Light"/>
              <a:sym typeface="微软雅黑" pitchFamily="34" charset="-122"/>
            </a:endParaRPr>
          </a:p>
        </p:txBody>
      </p:sp>
      <p:sp>
        <p:nvSpPr>
          <p:cNvPr id="16388" name="AutoShape 6"/>
          <p:cNvSpPr>
            <a:spLocks/>
          </p:cNvSpPr>
          <p:nvPr/>
        </p:nvSpPr>
        <p:spPr bwMode="auto">
          <a:xfrm>
            <a:off x="4719638" y="2917825"/>
            <a:ext cx="2932112" cy="3273425"/>
          </a:xfrm>
          <a:custGeom>
            <a:avLst/>
            <a:gdLst>
              <a:gd name="T0" fmla="*/ 198975288 w 21600"/>
              <a:gd name="T1" fmla="*/ 248086653 h 21600"/>
              <a:gd name="T2" fmla="*/ 198975288 w 21600"/>
              <a:gd name="T3" fmla="*/ 248086653 h 21600"/>
              <a:gd name="T4" fmla="*/ 198975288 w 21600"/>
              <a:gd name="T5" fmla="*/ 248086653 h 21600"/>
              <a:gd name="T6" fmla="*/ 198975288 w 21600"/>
              <a:gd name="T7" fmla="*/ 24808665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defTabSz="457200"/>
            <a:r>
              <a:rPr lang="zh-CN" altLang="zh-CN" sz="11300">
                <a:solidFill>
                  <a:srgbClr val="00A2C9"/>
                </a:solidFill>
                <a:latin typeface="Impact" pitchFamily="34" charset="0"/>
                <a:sym typeface="Impact" pitchFamily="34" charset="0"/>
              </a:rPr>
              <a:t>1</a:t>
            </a:r>
            <a:r>
              <a:rPr lang="zh-CN" altLang="en-US" sz="1900">
                <a:solidFill>
                  <a:srgbClr val="00A2C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秒</a:t>
            </a:r>
            <a:endParaRPr lang="zh-CN" altLang="zh-CN" sz="1900">
              <a:solidFill>
                <a:srgbClr val="00A2C9"/>
              </a:solidFill>
              <a:latin typeface="微软雅黑" pitchFamily="34" charset="-122"/>
              <a:ea typeface="微软雅黑" pitchFamily="34" charset="-122"/>
              <a:cs typeface="Helvetica Light"/>
              <a:sym typeface="微软雅黑" pitchFamily="34" charset="-122"/>
            </a:endParaRPr>
          </a:p>
          <a:p>
            <a:pPr algn="ctr" defTabSz="457200"/>
            <a:r>
              <a:rPr lang="en-US" altLang="en-US" sz="19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极速</a:t>
            </a:r>
            <a:r>
              <a:rPr lang="zh-CN" altLang="en-US" sz="19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审批</a:t>
            </a:r>
            <a:br>
              <a:rPr lang="zh-CN" altLang="en-US" sz="19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</a:br>
            <a:r>
              <a:rPr lang="zh-CN" altLang="en-US" sz="1900">
                <a:solidFill>
                  <a:srgbClr val="00A2C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/>
            </a:r>
            <a:br>
              <a:rPr lang="zh-CN" altLang="en-US" sz="1900">
                <a:solidFill>
                  <a:srgbClr val="00A2C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</a:br>
            <a:r>
              <a:rPr lang="zh-CN" altLang="en-US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基于信用评估风险模型，客户贷款申请，只需要</a:t>
            </a:r>
            <a:r>
              <a:rPr lang="en-US" altLang="zh-CN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1</a:t>
            </a:r>
            <a:r>
              <a:rPr lang="zh-CN" altLang="en-US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秒就可审批通过，无需人工干预</a:t>
            </a:r>
            <a:endParaRPr lang="zh-CN" altLang="en-US">
              <a:solidFill>
                <a:srgbClr val="7F7F7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6389" name="图片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03788" y="1193800"/>
            <a:ext cx="2335212" cy="161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标题 2"/>
          <p:cNvSpPr txBox="1">
            <a:spLocks/>
          </p:cNvSpPr>
          <p:nvPr/>
        </p:nvSpPr>
        <p:spPr>
          <a:xfrm>
            <a:off x="333375" y="115888"/>
            <a:ext cx="10515600" cy="6286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b="1" kern="1200" dirty="0" smtClean="0">
                <a:solidFill>
                  <a:srgbClr val="01A1C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sz="28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阿里云大数据案例</a:t>
            </a:r>
            <a:r>
              <a:rPr lang="en-US" altLang="zh-CN" sz="28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sz="28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支持蚂蚁金服业务创新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AutoShape 3"/>
          <p:cNvSpPr>
            <a:spLocks/>
          </p:cNvSpPr>
          <p:nvPr/>
        </p:nvSpPr>
        <p:spPr bwMode="auto">
          <a:xfrm>
            <a:off x="1019175" y="2994025"/>
            <a:ext cx="3189288" cy="3182938"/>
          </a:xfrm>
          <a:custGeom>
            <a:avLst/>
            <a:gdLst>
              <a:gd name="T0" fmla="*/ 1594644 w 21600"/>
              <a:gd name="T1" fmla="*/ 1591469 h 21600"/>
              <a:gd name="T2" fmla="*/ 1594644 w 21600"/>
              <a:gd name="T3" fmla="*/ 1591469 h 21600"/>
              <a:gd name="T4" fmla="*/ 1594644 w 21600"/>
              <a:gd name="T5" fmla="*/ 1591469 h 21600"/>
              <a:gd name="T6" fmla="*/ 1594644 w 21600"/>
              <a:gd name="T7" fmla="*/ 1591469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defTabSz="457200"/>
            <a:r>
              <a:rPr lang="en-US" altLang="zh-CN" sz="8800">
                <a:solidFill>
                  <a:srgbClr val="00A2C9"/>
                </a:solidFill>
                <a:latin typeface="Impact" pitchFamily="34" charset="0"/>
                <a:sym typeface="Impact" pitchFamily="34" charset="0"/>
              </a:rPr>
              <a:t>5000</a:t>
            </a:r>
            <a:r>
              <a:rPr lang="zh-CN" altLang="en-US" sz="1900">
                <a:solidFill>
                  <a:srgbClr val="00A2C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亿</a:t>
            </a:r>
            <a:br>
              <a:rPr lang="zh-CN" altLang="en-US" sz="1900">
                <a:solidFill>
                  <a:srgbClr val="00A2C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</a:br>
            <a:endParaRPr lang="en-US" altLang="zh-CN" sz="1900">
              <a:solidFill>
                <a:srgbClr val="00A2C9"/>
              </a:solidFill>
              <a:latin typeface="微软雅黑" pitchFamily="34" charset="-122"/>
              <a:ea typeface="微软雅黑" pitchFamily="34" charset="-122"/>
              <a:cs typeface="Helvetica Light"/>
              <a:sym typeface="微软雅黑" pitchFamily="34" charset="-122"/>
            </a:endParaRPr>
          </a:p>
          <a:p>
            <a:pPr defTabSz="457200"/>
            <a:endParaRPr lang="en-US" altLang="zh-CN">
              <a:solidFill>
                <a:srgbClr val="00A2C9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ctr" defTabSz="457200"/>
            <a:r>
              <a:rPr lang="zh-CN" altLang="en-US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余额宝规模突破</a:t>
            </a:r>
            <a:r>
              <a:rPr lang="zh-CN" altLang="zh-CN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5</a:t>
            </a:r>
            <a:r>
              <a:rPr lang="en-US" altLang="zh-CN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000</a:t>
            </a:r>
            <a:r>
              <a:rPr lang="zh-CN" altLang="en-US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亿元</a:t>
            </a:r>
          </a:p>
          <a:p>
            <a:pPr algn="ctr" defTabSz="457200"/>
            <a:r>
              <a:rPr lang="zh-CN" altLang="en-US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客户数量接近</a:t>
            </a:r>
            <a:r>
              <a:rPr lang="en-US" altLang="zh-CN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1.5</a:t>
            </a:r>
            <a:r>
              <a:rPr lang="zh-CN" altLang="en-US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亿</a:t>
            </a:r>
          </a:p>
          <a:p>
            <a:pPr algn="ctr" defTabSz="457200"/>
            <a:r>
              <a:rPr lang="zh-CN" altLang="en-US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成为中国最大单只基金</a:t>
            </a:r>
          </a:p>
        </p:txBody>
      </p:sp>
      <p:sp>
        <p:nvSpPr>
          <p:cNvPr id="17410" name="AutoShape 5"/>
          <p:cNvSpPr>
            <a:spLocks/>
          </p:cNvSpPr>
          <p:nvPr/>
        </p:nvSpPr>
        <p:spPr bwMode="auto">
          <a:xfrm>
            <a:off x="8497888" y="2994025"/>
            <a:ext cx="3059112" cy="3176588"/>
          </a:xfrm>
          <a:custGeom>
            <a:avLst/>
            <a:gdLst>
              <a:gd name="T0" fmla="*/ 216586822 w 21600"/>
              <a:gd name="T1" fmla="*/ 233580240 h 21600"/>
              <a:gd name="T2" fmla="*/ 216586822 w 21600"/>
              <a:gd name="T3" fmla="*/ 233580240 h 21600"/>
              <a:gd name="T4" fmla="*/ 216586822 w 21600"/>
              <a:gd name="T5" fmla="*/ 233580240 h 21600"/>
              <a:gd name="T6" fmla="*/ 216586822 w 21600"/>
              <a:gd name="T7" fmla="*/ 23358024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defTabSz="457200"/>
            <a:r>
              <a:rPr lang="en-US" altLang="zh-CN" sz="8800">
                <a:solidFill>
                  <a:srgbClr val="00A2C9"/>
                </a:solidFill>
                <a:latin typeface="Impact" pitchFamily="34" charset="0"/>
                <a:sym typeface="Impact" pitchFamily="34" charset="0"/>
              </a:rPr>
              <a:t>16</a:t>
            </a:r>
            <a:r>
              <a:rPr lang="zh-CN" altLang="en-US" sz="1600">
                <a:solidFill>
                  <a:srgbClr val="00A2C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倍</a:t>
            </a:r>
            <a:endParaRPr lang="zh-CN" altLang="en-US" sz="1400">
              <a:solidFill>
                <a:srgbClr val="00A2C9"/>
              </a:solidFill>
              <a:latin typeface="微软雅黑" pitchFamily="34" charset="-122"/>
              <a:ea typeface="微软雅黑" pitchFamily="34" charset="-122"/>
              <a:cs typeface="Helvetica Light"/>
              <a:sym typeface="微软雅黑" pitchFamily="34" charset="-122"/>
            </a:endParaRPr>
          </a:p>
          <a:p>
            <a:pPr defTabSz="457200"/>
            <a:endParaRPr lang="en-US" altLang="zh-CN">
              <a:solidFill>
                <a:srgbClr val="00A2C9"/>
              </a:solidFill>
              <a:latin typeface="微软雅黑" pitchFamily="34" charset="-122"/>
              <a:ea typeface="微软雅黑" pitchFamily="34" charset="-122"/>
              <a:cs typeface="Helvetica Light"/>
              <a:sym typeface="微软雅黑" pitchFamily="34" charset="-122"/>
            </a:endParaRPr>
          </a:p>
          <a:p>
            <a:pPr defTabSz="457200"/>
            <a:endParaRPr lang="en-US" altLang="zh-CN">
              <a:solidFill>
                <a:srgbClr val="00A2C9"/>
              </a:solidFill>
              <a:latin typeface="微软雅黑" pitchFamily="34" charset="-122"/>
              <a:ea typeface="微软雅黑" pitchFamily="34" charset="-122"/>
              <a:cs typeface="Helvetica Light"/>
              <a:sym typeface="微软雅黑" pitchFamily="34" charset="-122"/>
            </a:endParaRPr>
          </a:p>
          <a:p>
            <a:pPr algn="ctr" defTabSz="457200"/>
            <a:r>
              <a:rPr lang="zh-CN" altLang="en-US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采用阿里大数据平台后，处理效率提升</a:t>
            </a:r>
            <a:r>
              <a:rPr lang="en-US" altLang="zh-CN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16</a:t>
            </a:r>
            <a:r>
              <a:rPr lang="zh-CN" altLang="en-US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倍，</a:t>
            </a:r>
            <a:r>
              <a:rPr lang="en-US" altLang="zh-CN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30</a:t>
            </a:r>
            <a:r>
              <a:rPr lang="zh-CN" altLang="en-US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分钟完成之前要</a:t>
            </a:r>
            <a:r>
              <a:rPr lang="en-US" altLang="zh-CN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8</a:t>
            </a:r>
            <a:r>
              <a:rPr lang="zh-CN" altLang="en-US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个小时的清算工作</a:t>
            </a:r>
          </a:p>
          <a:p>
            <a:pPr algn="ctr" defTabSz="457200"/>
            <a:endParaRPr lang="zh-CN" altLang="zh-CN" sz="800">
              <a:solidFill>
                <a:srgbClr val="595959"/>
              </a:solidFill>
              <a:latin typeface="微软雅黑" pitchFamily="34" charset="-122"/>
              <a:ea typeface="微软雅黑" pitchFamily="34" charset="-122"/>
              <a:cs typeface="Helvetica Light"/>
              <a:sym typeface="微软雅黑" pitchFamily="34" charset="-122"/>
            </a:endParaRPr>
          </a:p>
        </p:txBody>
      </p:sp>
      <p:sp>
        <p:nvSpPr>
          <p:cNvPr id="17411" name="AutoShape 6"/>
          <p:cNvSpPr>
            <a:spLocks/>
          </p:cNvSpPr>
          <p:nvPr/>
        </p:nvSpPr>
        <p:spPr bwMode="auto">
          <a:xfrm>
            <a:off x="4787900" y="2994025"/>
            <a:ext cx="3187700" cy="3182938"/>
          </a:xfrm>
          <a:custGeom>
            <a:avLst/>
            <a:gdLst>
              <a:gd name="T0" fmla="*/ 235129168 w 21600"/>
              <a:gd name="T1" fmla="*/ 234552164 h 21600"/>
              <a:gd name="T2" fmla="*/ 235129168 w 21600"/>
              <a:gd name="T3" fmla="*/ 234552164 h 21600"/>
              <a:gd name="T4" fmla="*/ 235129168 w 21600"/>
              <a:gd name="T5" fmla="*/ 234552164 h 21600"/>
              <a:gd name="T6" fmla="*/ 235129168 w 21600"/>
              <a:gd name="T7" fmla="*/ 234552164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defTabSz="457200"/>
            <a:r>
              <a:rPr lang="zh-CN" altLang="zh-CN" sz="8800">
                <a:solidFill>
                  <a:srgbClr val="00A2C9"/>
                </a:solidFill>
                <a:latin typeface="Impact" pitchFamily="34" charset="0"/>
                <a:sym typeface="Impact" pitchFamily="34" charset="0"/>
              </a:rPr>
              <a:t>1</a:t>
            </a:r>
            <a:r>
              <a:rPr lang="en-US" altLang="zh-CN" sz="8800">
                <a:solidFill>
                  <a:srgbClr val="00A2C9"/>
                </a:solidFill>
                <a:latin typeface="Impact" pitchFamily="34" charset="0"/>
                <a:sym typeface="Impact" pitchFamily="34" charset="0"/>
              </a:rPr>
              <a:t>100</a:t>
            </a:r>
            <a:r>
              <a:rPr lang="zh-CN" altLang="zh-CN" sz="8800">
                <a:solidFill>
                  <a:srgbClr val="00A2C9"/>
                </a:solidFill>
                <a:latin typeface="Impact" pitchFamily="34" charset="0"/>
                <a:sym typeface="Impact" pitchFamily="34" charset="0"/>
              </a:rPr>
              <a:t>0</a:t>
            </a:r>
            <a:r>
              <a:rPr lang="zh-CN" altLang="en-US" sz="1900">
                <a:solidFill>
                  <a:srgbClr val="00A2C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笔</a:t>
            </a:r>
            <a:endParaRPr lang="zh-CN" altLang="zh-CN" sz="1900">
              <a:solidFill>
                <a:srgbClr val="00A2C9"/>
              </a:solidFill>
              <a:latin typeface="微软雅黑" pitchFamily="34" charset="-122"/>
              <a:ea typeface="微软雅黑" pitchFamily="34" charset="-122"/>
              <a:cs typeface="Helvetica Light"/>
              <a:sym typeface="微软雅黑" pitchFamily="34" charset="-122"/>
            </a:endParaRPr>
          </a:p>
          <a:p>
            <a:pPr algn="ctr" defTabSz="457200"/>
            <a:r>
              <a:rPr lang="zh-CN" altLang="en-US" sz="1900">
                <a:solidFill>
                  <a:srgbClr val="00A2C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/>
            </a:r>
            <a:br>
              <a:rPr lang="zh-CN" altLang="en-US" sz="1900">
                <a:solidFill>
                  <a:srgbClr val="00A2C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</a:br>
            <a:endParaRPr lang="en-US" altLang="zh-CN" sz="1900">
              <a:solidFill>
                <a:srgbClr val="595959"/>
              </a:solidFill>
              <a:latin typeface="微软雅黑" pitchFamily="34" charset="-122"/>
              <a:ea typeface="微软雅黑" pitchFamily="34" charset="-122"/>
              <a:cs typeface="Helvetica Light"/>
              <a:sym typeface="微软雅黑" pitchFamily="34" charset="-122"/>
            </a:endParaRPr>
          </a:p>
          <a:p>
            <a:pPr algn="ctr" defTabSz="457200"/>
            <a:r>
              <a:rPr lang="zh-CN" altLang="en-US" sz="19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实时请求处理高达</a:t>
            </a:r>
            <a:r>
              <a:rPr lang="en-US" altLang="zh-CN" sz="19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11000</a:t>
            </a:r>
            <a:r>
              <a:rPr lang="zh-CN" altLang="en-US" sz="19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笔每秒</a:t>
            </a:r>
            <a:r>
              <a:rPr lang="en-US" altLang="zh-CN" sz="19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, </a:t>
            </a:r>
            <a:r>
              <a:rPr lang="zh-CN" altLang="en-US" sz="19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远超原基于</a:t>
            </a:r>
            <a:r>
              <a:rPr lang="en-US" altLang="zh-CN" sz="19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IOE</a:t>
            </a:r>
            <a:r>
              <a:rPr lang="zh-CN" altLang="en-US" sz="19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的不足</a:t>
            </a:r>
            <a:r>
              <a:rPr lang="en-US" altLang="zh-CN" sz="19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1000</a:t>
            </a:r>
            <a:r>
              <a:rPr lang="zh-CN" altLang="en-US" sz="19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笔每秒能力</a:t>
            </a:r>
          </a:p>
        </p:txBody>
      </p:sp>
      <p:pic>
        <p:nvPicPr>
          <p:cNvPr id="17412" name="天弘基金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6825" y="1504950"/>
            <a:ext cx="1724025" cy="12192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7413" name="灯片编号占位符 1"/>
          <p:cNvSpPr txBox="1">
            <a:spLocks/>
          </p:cNvSpPr>
          <p:nvPr/>
        </p:nvSpPr>
        <p:spPr bwMode="auto">
          <a:xfrm>
            <a:off x="11493500" y="6394450"/>
            <a:ext cx="5556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fld id="{A6EDF2BD-4A9C-4573-AE4A-48138B95BE38}" type="slidenum">
              <a:rPr lang="zh-CN" altLang="en-US">
                <a:solidFill>
                  <a:srgbClr val="01A1C8"/>
                </a:solidFill>
                <a:latin typeface="微软雅黑" pitchFamily="34" charset="-122"/>
                <a:ea typeface="微软雅黑" pitchFamily="34" charset="-122"/>
              </a:rPr>
              <a:pPr/>
              <a:t>4</a:t>
            </a:fld>
            <a:endParaRPr lang="en-US" altLang="zh-CN">
              <a:solidFill>
                <a:srgbClr val="01A1C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标题 2"/>
          <p:cNvSpPr txBox="1">
            <a:spLocks/>
          </p:cNvSpPr>
          <p:nvPr/>
        </p:nvSpPr>
        <p:spPr>
          <a:xfrm>
            <a:off x="333375" y="115888"/>
            <a:ext cx="10515600" cy="6286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b="1" kern="1200" dirty="0" smtClean="0">
                <a:solidFill>
                  <a:srgbClr val="01A1C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sz="28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阿里云大数据案例</a:t>
            </a:r>
            <a:r>
              <a:rPr lang="en-US" altLang="zh-CN" sz="28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sz="28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支持天弘基金业务能力巨幅提升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2"/>
          <p:cNvSpPr txBox="1">
            <a:spLocks/>
          </p:cNvSpPr>
          <p:nvPr/>
        </p:nvSpPr>
        <p:spPr bwMode="auto">
          <a:xfrm>
            <a:off x="1631950" y="2801938"/>
            <a:ext cx="9064625" cy="627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3600" b="1">
                <a:solidFill>
                  <a:srgbClr val="0088EE"/>
                </a:solidFill>
                <a:latin typeface="微软雅黑" pitchFamily="34" charset="-122"/>
                <a:ea typeface="微软雅黑" pitchFamily="34" charset="-122"/>
              </a:rPr>
              <a:t>五</a:t>
            </a:r>
            <a:r>
              <a:rPr lang="zh-CN" altLang="en-US" sz="3600" b="1">
                <a:solidFill>
                  <a:srgbClr val="0088EE"/>
                </a:solidFill>
                <a:latin typeface="微软雅黑" pitchFamily="34" charset="-122"/>
                <a:ea typeface="微软雅黑" pitchFamily="34" charset="-122"/>
              </a:rPr>
              <a:t>年前，阿里大数据却是另外一番样子</a:t>
            </a:r>
            <a:r>
              <a:rPr lang="en-US" altLang="zh-CN" sz="3600" b="1">
                <a:solidFill>
                  <a:srgbClr val="0088EE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3600" b="1">
              <a:solidFill>
                <a:srgbClr val="0088E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>
            <a:grpSpLocks/>
          </p:cNvGrpSpPr>
          <p:nvPr/>
        </p:nvGrpSpPr>
        <p:grpSpPr bwMode="auto">
          <a:xfrm>
            <a:off x="1327150" y="1444625"/>
            <a:ext cx="8691563" cy="1211263"/>
            <a:chOff x="761923" y="1444362"/>
            <a:chExt cx="8691359" cy="1211079"/>
          </a:xfrm>
        </p:grpSpPr>
        <p:grpSp>
          <p:nvGrpSpPr>
            <p:cNvPr id="21517" name="组合 6"/>
            <p:cNvGrpSpPr>
              <a:grpSpLocks/>
            </p:cNvGrpSpPr>
            <p:nvPr/>
          </p:nvGrpSpPr>
          <p:grpSpPr bwMode="auto">
            <a:xfrm>
              <a:off x="1801905" y="1721224"/>
              <a:ext cx="7651377" cy="934217"/>
              <a:chOff x="2150542" y="2003612"/>
              <a:chExt cx="7651377" cy="934217"/>
            </a:xfrm>
          </p:grpSpPr>
          <p:sp>
            <p:nvSpPr>
              <p:cNvPr id="21519" name="文本框 2"/>
              <p:cNvSpPr txBox="1">
                <a:spLocks noChangeArrowheads="1"/>
              </p:cNvSpPr>
              <p:nvPr/>
            </p:nvSpPr>
            <p:spPr bwMode="auto">
              <a:xfrm>
                <a:off x="2150543" y="2003612"/>
                <a:ext cx="7651376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400" b="1">
                    <a:latin typeface="微软雅黑" pitchFamily="34" charset="-122"/>
                    <a:ea typeface="微软雅黑" pitchFamily="34" charset="-122"/>
                  </a:rPr>
                  <a:t>IOE + Greenplum + Hadoop + ……</a:t>
                </a:r>
                <a:endParaRPr lang="zh-CN" altLang="en-US" sz="16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1520" name="矩形 5"/>
              <p:cNvSpPr>
                <a:spLocks noChangeArrowheads="1"/>
              </p:cNvSpPr>
              <p:nvPr/>
            </p:nvSpPr>
            <p:spPr bwMode="auto">
              <a:xfrm>
                <a:off x="2150542" y="2599275"/>
                <a:ext cx="6710081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160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</a:rPr>
                  <a:t>存储昂贵，可扩展性差。</a:t>
                </a:r>
                <a:endParaRPr lang="zh-CN" altLang="en-US" sz="160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0" name="椭圆形标注 9"/>
            <p:cNvSpPr/>
            <p:nvPr/>
          </p:nvSpPr>
          <p:spPr>
            <a:xfrm>
              <a:off x="761923" y="1444362"/>
              <a:ext cx="965177" cy="703156"/>
            </a:xfrm>
            <a:prstGeom prst="wedgeEllipseCallout">
              <a:avLst>
                <a:gd name="adj1" fmla="val 662"/>
                <a:gd name="adj2" fmla="val 6091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</a:t>
              </a:r>
            </a:p>
          </p:txBody>
        </p:sp>
      </p:grpSp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1327150" y="3052763"/>
            <a:ext cx="8094663" cy="1125537"/>
            <a:chOff x="761923" y="3053544"/>
            <a:chExt cx="8094795" cy="1124576"/>
          </a:xfrm>
        </p:grpSpPr>
        <p:grpSp>
          <p:nvGrpSpPr>
            <p:cNvPr id="21513" name="组合 47"/>
            <p:cNvGrpSpPr>
              <a:grpSpLocks/>
            </p:cNvGrpSpPr>
            <p:nvPr/>
          </p:nvGrpSpPr>
          <p:grpSpPr bwMode="auto">
            <a:xfrm>
              <a:off x="1801905" y="3294530"/>
              <a:ext cx="7054813" cy="883590"/>
              <a:chOff x="2150542" y="2003612"/>
              <a:chExt cx="7054813" cy="883590"/>
            </a:xfrm>
          </p:grpSpPr>
          <p:sp>
            <p:nvSpPr>
              <p:cNvPr id="21515" name="文本框 48"/>
              <p:cNvSpPr txBox="1">
                <a:spLocks noChangeArrowheads="1"/>
              </p:cNvSpPr>
              <p:nvPr/>
            </p:nvSpPr>
            <p:spPr bwMode="auto">
              <a:xfrm>
                <a:off x="2150543" y="2003612"/>
                <a:ext cx="6710081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400" b="1">
                    <a:latin typeface="微软雅黑" pitchFamily="34" charset="-122"/>
                    <a:ea typeface="微软雅黑" pitchFamily="34" charset="-122"/>
                  </a:rPr>
                  <a:t>数据孤岛</a:t>
                </a:r>
                <a:endParaRPr lang="zh-CN" altLang="en-US" sz="16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1516" name="矩形 49"/>
              <p:cNvSpPr>
                <a:spLocks noChangeArrowheads="1"/>
              </p:cNvSpPr>
              <p:nvPr/>
            </p:nvSpPr>
            <p:spPr bwMode="auto">
              <a:xfrm>
                <a:off x="2150542" y="2548648"/>
                <a:ext cx="7054813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160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</a:rPr>
                  <a:t>各业务部门的数据散落在多个集群，彼此之间数据不通，数据共享太难太难！</a:t>
                </a:r>
                <a:endParaRPr lang="en-US" altLang="zh-CN" sz="160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54" name="椭圆形标注 53"/>
            <p:cNvSpPr/>
            <p:nvPr/>
          </p:nvSpPr>
          <p:spPr>
            <a:xfrm>
              <a:off x="761923" y="3053544"/>
              <a:ext cx="965216" cy="702662"/>
            </a:xfrm>
            <a:prstGeom prst="wedgeEllipseCallout">
              <a:avLst>
                <a:gd name="adj1" fmla="val 662"/>
                <a:gd name="adj2" fmla="val 6091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</a:t>
              </a:r>
            </a:p>
          </p:txBody>
        </p:sp>
      </p:grpSp>
      <p:grpSp>
        <p:nvGrpSpPr>
          <p:cNvPr id="15" name="组合 14"/>
          <p:cNvGrpSpPr>
            <a:grpSpLocks/>
          </p:cNvGrpSpPr>
          <p:nvPr/>
        </p:nvGrpSpPr>
        <p:grpSpPr bwMode="auto">
          <a:xfrm>
            <a:off x="1327150" y="4652963"/>
            <a:ext cx="8202613" cy="1508125"/>
            <a:chOff x="761923" y="4653744"/>
            <a:chExt cx="8202372" cy="1506692"/>
          </a:xfrm>
        </p:grpSpPr>
        <p:grpSp>
          <p:nvGrpSpPr>
            <p:cNvPr id="21509" name="组合 50"/>
            <p:cNvGrpSpPr>
              <a:grpSpLocks/>
            </p:cNvGrpSpPr>
            <p:nvPr/>
          </p:nvGrpSpPr>
          <p:grpSpPr bwMode="auto">
            <a:xfrm>
              <a:off x="1801905" y="4894730"/>
              <a:ext cx="7162390" cy="1265706"/>
              <a:chOff x="2150542" y="2003612"/>
              <a:chExt cx="7162390" cy="1265706"/>
            </a:xfrm>
          </p:grpSpPr>
          <p:sp>
            <p:nvSpPr>
              <p:cNvPr id="21511" name="文本框 51"/>
              <p:cNvSpPr txBox="1">
                <a:spLocks noChangeArrowheads="1"/>
              </p:cNvSpPr>
              <p:nvPr/>
            </p:nvSpPr>
            <p:spPr bwMode="auto">
              <a:xfrm>
                <a:off x="2150543" y="2003612"/>
                <a:ext cx="6710081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400" b="1">
                    <a:latin typeface="微软雅黑" pitchFamily="34" charset="-122"/>
                    <a:ea typeface="微软雅黑" pitchFamily="34" charset="-122"/>
                  </a:rPr>
                  <a:t>数据重复建设</a:t>
                </a:r>
                <a:endParaRPr lang="zh-CN" altLang="en-US" sz="16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1512" name="矩形 52"/>
              <p:cNvSpPr>
                <a:spLocks noChangeArrowheads="1"/>
              </p:cNvSpPr>
              <p:nvPr/>
            </p:nvSpPr>
            <p:spPr bwMode="auto">
              <a:xfrm>
                <a:off x="2150542" y="2684543"/>
                <a:ext cx="7162390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160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</a:rPr>
                  <a:t>由于数据不集中，导致数据被拖来拖去、重复存储和计算。光淘宝商品类目表就有</a:t>
                </a:r>
                <a:r>
                  <a:rPr lang="en-US" altLang="zh-CN" sz="160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</a:rPr>
                  <a:t>70</a:t>
                </a:r>
                <a:r>
                  <a:rPr lang="zh-CN" altLang="en-US" sz="160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</a:rPr>
                  <a:t>多张！</a:t>
                </a:r>
                <a:endParaRPr lang="en-US" altLang="zh-CN" sz="160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55" name="椭圆形标注 54"/>
            <p:cNvSpPr/>
            <p:nvPr/>
          </p:nvSpPr>
          <p:spPr>
            <a:xfrm>
              <a:off x="761923" y="4653744"/>
              <a:ext cx="965172" cy="702594"/>
            </a:xfrm>
            <a:prstGeom prst="wedgeEllipseCallout">
              <a:avLst>
                <a:gd name="adj1" fmla="val 662"/>
                <a:gd name="adj2" fmla="val 6091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</a:t>
              </a:r>
            </a:p>
          </p:txBody>
        </p:sp>
      </p:grpSp>
      <p:sp>
        <p:nvSpPr>
          <p:cNvPr id="19" name="标题 2"/>
          <p:cNvSpPr txBox="1">
            <a:spLocks/>
          </p:cNvSpPr>
          <p:nvPr/>
        </p:nvSpPr>
        <p:spPr>
          <a:xfrm>
            <a:off x="333375" y="115888"/>
            <a:ext cx="10515600" cy="6286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b="1" kern="1200" dirty="0" smtClean="0">
                <a:solidFill>
                  <a:srgbClr val="01A1C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sz="28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五年前的状态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AutoShape 2"/>
          <p:cNvSpPr>
            <a:spLocks noChangeArrowheads="1"/>
          </p:cNvSpPr>
          <p:nvPr/>
        </p:nvSpPr>
        <p:spPr bwMode="auto">
          <a:xfrm>
            <a:off x="1639888" y="1414463"/>
            <a:ext cx="3206750" cy="1177925"/>
          </a:xfrm>
          <a:prstGeom prst="roundRect">
            <a:avLst>
              <a:gd name="adj" fmla="val 13009"/>
            </a:avLst>
          </a:prstGeom>
          <a:solidFill>
            <a:srgbClr val="5B9BD5"/>
          </a:solidFill>
          <a:ln>
            <a:noFill/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552" tIns="81275" rIns="162552" bIns="81275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554" name="AutoShape 5"/>
          <p:cNvSpPr>
            <a:spLocks noChangeArrowheads="1"/>
          </p:cNvSpPr>
          <p:nvPr/>
        </p:nvSpPr>
        <p:spPr bwMode="auto">
          <a:xfrm>
            <a:off x="3827463" y="4791075"/>
            <a:ext cx="3241675" cy="1184275"/>
          </a:xfrm>
          <a:prstGeom prst="roundRect">
            <a:avLst>
              <a:gd name="adj" fmla="val 13009"/>
            </a:avLst>
          </a:prstGeom>
          <a:solidFill>
            <a:srgbClr val="5B9BD5"/>
          </a:solidFill>
          <a:ln w="19050" cap="rnd" algn="ctr">
            <a:noFill/>
            <a:prstDash val="sysDot"/>
            <a:round/>
            <a:headEnd/>
            <a:tailEnd/>
          </a:ln>
        </p:spPr>
        <p:txBody>
          <a:bodyPr lIns="162552" tIns="81275" rIns="162552" bIns="81275"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23555" name="AutoShape 6"/>
          <p:cNvSpPr>
            <a:spLocks noChangeArrowheads="1"/>
          </p:cNvSpPr>
          <p:nvPr/>
        </p:nvSpPr>
        <p:spPr bwMode="auto">
          <a:xfrm>
            <a:off x="8689975" y="1404938"/>
            <a:ext cx="2909888" cy="1146175"/>
          </a:xfrm>
          <a:prstGeom prst="roundRect">
            <a:avLst>
              <a:gd name="adj" fmla="val 13009"/>
            </a:avLst>
          </a:prstGeom>
          <a:solidFill>
            <a:srgbClr val="5B9BD5"/>
          </a:solidFill>
          <a:ln w="19050" cap="rnd" algn="ctr">
            <a:noFill/>
            <a:prstDash val="sysDot"/>
            <a:round/>
            <a:headEnd/>
            <a:tailEnd/>
          </a:ln>
        </p:spPr>
        <p:txBody>
          <a:bodyPr lIns="162552" tIns="81275" rIns="162552" bIns="81275"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23556" name="Line 10"/>
          <p:cNvSpPr>
            <a:spLocks noChangeShapeType="1"/>
          </p:cNvSpPr>
          <p:nvPr/>
        </p:nvSpPr>
        <p:spPr bwMode="auto">
          <a:xfrm flipH="1">
            <a:off x="8751888" y="3748088"/>
            <a:ext cx="9525" cy="538162"/>
          </a:xfrm>
          <a:prstGeom prst="line">
            <a:avLst/>
          </a:prstGeom>
          <a:noFill/>
          <a:ln w="19050">
            <a:solidFill>
              <a:srgbClr val="7F7F7F"/>
            </a:solidFill>
            <a:prstDash val="sysDot"/>
            <a:round/>
            <a:headEnd type="oval" w="med" len="med"/>
            <a:tailEnd type="oval" w="med" len="med"/>
          </a:ln>
        </p:spPr>
        <p:txBody>
          <a:bodyPr lIns="162552" tIns="81275" rIns="162552" bIns="81275"/>
          <a:lstStyle/>
          <a:p>
            <a:endParaRPr lang="zh-CN" altLang="en-US"/>
          </a:p>
        </p:txBody>
      </p:sp>
      <p:sp>
        <p:nvSpPr>
          <p:cNvPr id="23557" name="Line 10"/>
          <p:cNvSpPr>
            <a:spLocks noChangeShapeType="1"/>
          </p:cNvSpPr>
          <p:nvPr/>
        </p:nvSpPr>
        <p:spPr bwMode="auto">
          <a:xfrm>
            <a:off x="4694238" y="3725863"/>
            <a:ext cx="15875" cy="549275"/>
          </a:xfrm>
          <a:prstGeom prst="line">
            <a:avLst/>
          </a:prstGeom>
          <a:noFill/>
          <a:ln w="19050">
            <a:solidFill>
              <a:srgbClr val="7F7F7F"/>
            </a:solidFill>
            <a:prstDash val="sysDot"/>
            <a:round/>
            <a:headEnd type="oval" w="med" len="med"/>
            <a:tailEnd type="oval" w="med" len="med"/>
          </a:ln>
        </p:spPr>
        <p:txBody>
          <a:bodyPr lIns="162552" tIns="81275" rIns="162552" bIns="81275"/>
          <a:lstStyle/>
          <a:p>
            <a:endParaRPr lang="zh-CN" altLang="en-US"/>
          </a:p>
        </p:txBody>
      </p:sp>
      <p:sp>
        <p:nvSpPr>
          <p:cNvPr id="23558" name="Line 16"/>
          <p:cNvSpPr>
            <a:spLocks noChangeShapeType="1"/>
          </p:cNvSpPr>
          <p:nvPr/>
        </p:nvSpPr>
        <p:spPr bwMode="auto">
          <a:xfrm>
            <a:off x="2941638" y="3122613"/>
            <a:ext cx="0" cy="571500"/>
          </a:xfrm>
          <a:prstGeom prst="line">
            <a:avLst/>
          </a:prstGeom>
          <a:noFill/>
          <a:ln w="19050">
            <a:solidFill>
              <a:srgbClr val="7F7F7F"/>
            </a:solidFill>
            <a:prstDash val="sysDot"/>
            <a:round/>
            <a:headEnd type="oval" w="med" len="med"/>
            <a:tailEnd type="oval" w="med" len="med"/>
          </a:ln>
        </p:spPr>
        <p:txBody>
          <a:bodyPr lIns="162552" tIns="81275" rIns="162552" bIns="81275"/>
          <a:lstStyle/>
          <a:p>
            <a:endParaRPr lang="zh-CN" altLang="en-US"/>
          </a:p>
        </p:txBody>
      </p:sp>
      <p:sp>
        <p:nvSpPr>
          <p:cNvPr id="23559" name="Line 18"/>
          <p:cNvSpPr>
            <a:spLocks noChangeShapeType="1"/>
          </p:cNvSpPr>
          <p:nvPr/>
        </p:nvSpPr>
        <p:spPr bwMode="auto">
          <a:xfrm>
            <a:off x="1398588" y="3708400"/>
            <a:ext cx="9525" cy="566738"/>
          </a:xfrm>
          <a:prstGeom prst="line">
            <a:avLst/>
          </a:prstGeom>
          <a:noFill/>
          <a:ln w="19050">
            <a:solidFill>
              <a:srgbClr val="139AFF"/>
            </a:solidFill>
            <a:prstDash val="sysDot"/>
            <a:round/>
            <a:headEnd type="oval" w="med" len="med"/>
            <a:tailEnd type="oval" w="med" len="med"/>
          </a:ln>
        </p:spPr>
        <p:txBody>
          <a:bodyPr lIns="162552" tIns="81275" rIns="162552" bIns="81275"/>
          <a:lstStyle/>
          <a:p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395288" y="3686175"/>
            <a:ext cx="11449050" cy="15875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561" name="TextBox 57"/>
          <p:cNvSpPr txBox="1">
            <a:spLocks noChangeArrowheads="1"/>
          </p:cNvSpPr>
          <p:nvPr/>
        </p:nvSpPr>
        <p:spPr bwMode="auto">
          <a:xfrm>
            <a:off x="522288" y="2541588"/>
            <a:ext cx="1317625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62552" tIns="81275" rIns="162552" bIns="81275">
            <a:spAutoFit/>
          </a:bodyPr>
          <a:lstStyle/>
          <a:p>
            <a:pPr algn="ctr"/>
            <a:r>
              <a:rPr lang="en-US" altLang="en-US" sz="1900">
                <a:latin typeface="微软雅黑" pitchFamily="34" charset="-122"/>
                <a:ea typeface="微软雅黑" pitchFamily="34" charset="-122"/>
              </a:rPr>
              <a:t>IOE</a:t>
            </a:r>
            <a:r>
              <a:rPr lang="zh-CN" altLang="en-US" sz="1900">
                <a:latin typeface="微软雅黑" pitchFamily="34" charset="-122"/>
                <a:ea typeface="微软雅黑" pitchFamily="34" charset="-122"/>
              </a:rPr>
              <a:t>年代</a:t>
            </a:r>
            <a:endParaRPr lang="en-US" altLang="zh-CN" sz="19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562" name="AutoShape 17"/>
          <p:cNvSpPr>
            <a:spLocks noChangeArrowheads="1"/>
          </p:cNvSpPr>
          <p:nvPr/>
        </p:nvSpPr>
        <p:spPr bwMode="auto">
          <a:xfrm>
            <a:off x="519113" y="4783138"/>
            <a:ext cx="2943225" cy="1174750"/>
          </a:xfrm>
          <a:prstGeom prst="roundRect">
            <a:avLst>
              <a:gd name="adj" fmla="val 13009"/>
            </a:avLst>
          </a:prstGeom>
          <a:solidFill>
            <a:srgbClr val="5B9BD5"/>
          </a:solidFill>
          <a:ln w="19050" cap="rnd" algn="ctr">
            <a:noFill/>
            <a:prstDash val="sysDot"/>
            <a:round/>
            <a:headEnd/>
            <a:tailEnd/>
          </a:ln>
        </p:spPr>
        <p:txBody>
          <a:bodyPr lIns="162552" tIns="81275" rIns="162552" bIns="81275"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23563" name="TextBox 57"/>
          <p:cNvSpPr txBox="1">
            <a:spLocks noChangeArrowheads="1"/>
          </p:cNvSpPr>
          <p:nvPr/>
        </p:nvSpPr>
        <p:spPr bwMode="auto">
          <a:xfrm>
            <a:off x="712788" y="4276725"/>
            <a:ext cx="1960562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62552" tIns="81275" rIns="162552" bIns="81275">
            <a:spAutoFit/>
          </a:bodyPr>
          <a:lstStyle/>
          <a:p>
            <a:r>
              <a:rPr lang="en-US" altLang="ko-KR" b="1">
                <a:latin typeface="微软雅黑" pitchFamily="34" charset="-122"/>
                <a:ea typeface="微软雅黑" pitchFamily="34" charset="-122"/>
              </a:rPr>
              <a:t>20</a:t>
            </a:r>
            <a:r>
              <a:rPr lang="en-US" altLang="zh-CN" b="1">
                <a:latin typeface="微软雅黑" pitchFamily="34" charset="-122"/>
                <a:ea typeface="微软雅黑" pitchFamily="34" charset="-122"/>
              </a:rPr>
              <a:t>09</a:t>
            </a:r>
            <a:r>
              <a:rPr lang="zh-CN" altLang="en-US" b="1"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b="1">
                <a:latin typeface="微软雅黑" pitchFamily="34" charset="-122"/>
                <a:ea typeface="微软雅黑" pitchFamily="34" charset="-122"/>
              </a:rPr>
              <a:t>09</a:t>
            </a:r>
            <a:endParaRPr lang="ko-KR" altLang="en-US" b="1">
              <a:latin typeface="微软雅黑" pitchFamily="34" charset="-122"/>
              <a:ea typeface="맑은 고딕" pitchFamily="34" charset="-127"/>
            </a:endParaRPr>
          </a:p>
        </p:txBody>
      </p:sp>
      <p:sp>
        <p:nvSpPr>
          <p:cNvPr id="23564" name="TextBox 57"/>
          <p:cNvSpPr txBox="1">
            <a:spLocks noChangeArrowheads="1"/>
          </p:cNvSpPr>
          <p:nvPr/>
        </p:nvSpPr>
        <p:spPr bwMode="auto">
          <a:xfrm>
            <a:off x="635000" y="5011738"/>
            <a:ext cx="2897188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62552" tIns="81275" rIns="162552" bIns="81275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阿里云成立</a:t>
            </a:r>
            <a:endParaRPr lang="en-US" altLang="zh-CN" sz="160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愿景：分享数据第一平台</a:t>
            </a:r>
            <a:endParaRPr lang="ko-KR" altLang="en-US" sz="1200">
              <a:solidFill>
                <a:srgbClr val="FFFFFF"/>
              </a:solidFill>
              <a:latin typeface="微软雅黑" pitchFamily="34" charset="-122"/>
              <a:ea typeface="맑은 고딕" pitchFamily="34" charset="-127"/>
            </a:endParaRPr>
          </a:p>
        </p:txBody>
      </p:sp>
      <p:sp>
        <p:nvSpPr>
          <p:cNvPr id="23565" name="TextBox 57"/>
          <p:cNvSpPr txBox="1">
            <a:spLocks noChangeArrowheads="1"/>
          </p:cNvSpPr>
          <p:nvPr/>
        </p:nvSpPr>
        <p:spPr bwMode="auto">
          <a:xfrm>
            <a:off x="1814513" y="1541463"/>
            <a:ext cx="2892425" cy="896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62552" tIns="81275" rIns="162552" bIns="81275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自主研发平台开始运行</a:t>
            </a:r>
            <a:endParaRPr lang="en-US" altLang="zh-CN" sz="16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自主研发的云计算平台飞天的第一个集群稳定运行</a:t>
            </a:r>
            <a:endParaRPr lang="en-US" altLang="ko-KR" sz="12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566" name="TextBox 57"/>
          <p:cNvSpPr txBox="1">
            <a:spLocks noChangeArrowheads="1"/>
          </p:cNvSpPr>
          <p:nvPr/>
        </p:nvSpPr>
        <p:spPr bwMode="auto">
          <a:xfrm>
            <a:off x="4179888" y="4303713"/>
            <a:ext cx="1968500" cy="43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62552" tIns="81275" rIns="162552" bIns="81275">
            <a:spAutoFit/>
          </a:bodyPr>
          <a:lstStyle/>
          <a:p>
            <a:r>
              <a:rPr lang="en-US" altLang="ko-KR" b="1">
                <a:latin typeface="微软雅黑" pitchFamily="34" charset="-122"/>
                <a:ea typeface="微软雅黑" pitchFamily="34" charset="-122"/>
              </a:rPr>
              <a:t>201</a:t>
            </a:r>
            <a:r>
              <a:rPr lang="zh-CN" altLang="zh-CN" b="1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b="1"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b="1">
                <a:latin typeface="微软雅黑" pitchFamily="34" charset="-122"/>
                <a:ea typeface="微软雅黑" pitchFamily="34" charset="-122"/>
              </a:rPr>
              <a:t>07</a:t>
            </a:r>
            <a:endParaRPr lang="ko-KR" altLang="en-US" b="1">
              <a:latin typeface="微软雅黑" pitchFamily="34" charset="-122"/>
              <a:ea typeface="맑은 고딕" pitchFamily="34" charset="-127"/>
            </a:endParaRPr>
          </a:p>
        </p:txBody>
      </p:sp>
      <p:sp>
        <p:nvSpPr>
          <p:cNvPr id="90" name="TextBox 57"/>
          <p:cNvSpPr txBox="1">
            <a:spLocks noChangeArrowheads="1"/>
          </p:cNvSpPr>
          <p:nvPr/>
        </p:nvSpPr>
        <p:spPr bwMode="auto">
          <a:xfrm>
            <a:off x="4125913" y="4789488"/>
            <a:ext cx="2714625" cy="1119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162552" tIns="81275" rIns="162552" bIns="81275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开始建立统一数据平台</a:t>
            </a:r>
            <a:endParaRPr lang="en-US" altLang="zh-CN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857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数据统一存储</a:t>
            </a:r>
            <a:endParaRPr lang="en-US" altLang="zh-CN" sz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857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CN" altLang="en-US" sz="12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数据标准统一</a:t>
            </a:r>
            <a:endParaRPr lang="en-US" altLang="zh-CN" sz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857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CN" altLang="en-US" sz="12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数据安全统一管理</a:t>
            </a:r>
            <a:endParaRPr lang="en-US" altLang="zh-CN" sz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68" name="AutoShape 3"/>
          <p:cNvSpPr>
            <a:spLocks noChangeArrowheads="1"/>
          </p:cNvSpPr>
          <p:nvPr/>
        </p:nvSpPr>
        <p:spPr bwMode="auto">
          <a:xfrm>
            <a:off x="4984750" y="1438275"/>
            <a:ext cx="3609975" cy="1144588"/>
          </a:xfrm>
          <a:prstGeom prst="roundRect">
            <a:avLst>
              <a:gd name="adj" fmla="val 13009"/>
            </a:avLst>
          </a:prstGeom>
          <a:solidFill>
            <a:srgbClr val="5B9BD5"/>
          </a:solidFill>
          <a:ln w="19050" cap="rnd" algn="ctr">
            <a:noFill/>
            <a:prstDash val="sysDot"/>
            <a:round/>
            <a:headEnd/>
            <a:tailEnd/>
          </a:ln>
        </p:spPr>
        <p:txBody>
          <a:bodyPr lIns="162552" tIns="81275" rIns="162552" bIns="81275"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23569" name="TextBox 57"/>
          <p:cNvSpPr txBox="1">
            <a:spLocks noChangeArrowheads="1"/>
          </p:cNvSpPr>
          <p:nvPr/>
        </p:nvSpPr>
        <p:spPr bwMode="auto">
          <a:xfrm>
            <a:off x="5986463" y="2622550"/>
            <a:ext cx="2274887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62552" tIns="81275" rIns="162552" bIns="81275">
            <a:spAutoFit/>
          </a:bodyPr>
          <a:lstStyle/>
          <a:p>
            <a:r>
              <a:rPr lang="en-US" altLang="ko-KR" b="1">
                <a:latin typeface="微软雅黑" pitchFamily="34" charset="-122"/>
                <a:ea typeface="微软雅黑" pitchFamily="34" charset="-122"/>
              </a:rPr>
              <a:t>201</a:t>
            </a:r>
            <a:r>
              <a:rPr lang="zh-CN" altLang="zh-CN" b="1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b="1"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b="1">
                <a:latin typeface="微软雅黑" pitchFamily="34" charset="-122"/>
                <a:ea typeface="微软雅黑" pitchFamily="34" charset="-122"/>
              </a:rPr>
              <a:t>08</a:t>
            </a:r>
            <a:endParaRPr lang="ko-KR" altLang="en-US" b="1">
              <a:latin typeface="微软雅黑" pitchFamily="34" charset="-122"/>
              <a:ea typeface="맑은 고딕" pitchFamily="34" charset="-127"/>
            </a:endParaRPr>
          </a:p>
        </p:txBody>
      </p:sp>
      <p:sp>
        <p:nvSpPr>
          <p:cNvPr id="23570" name="TextBox 57"/>
          <p:cNvSpPr txBox="1">
            <a:spLocks noChangeArrowheads="1"/>
          </p:cNvSpPr>
          <p:nvPr/>
        </p:nvSpPr>
        <p:spPr bwMode="auto">
          <a:xfrm>
            <a:off x="5080000" y="1501775"/>
            <a:ext cx="3471863" cy="91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62552" tIns="81275" rIns="162552" bIns="81275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具备超大规模海量数据处理能力</a:t>
            </a:r>
            <a:endParaRPr lang="en-US" altLang="zh-CN" sz="160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zh-CN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单集群规模</a:t>
            </a:r>
            <a:r>
              <a:rPr lang="en-US" altLang="zh-CN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5000</a:t>
            </a:r>
            <a:r>
              <a:rPr lang="zh-CN" altLang="zh-CN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台服务器</a:t>
            </a:r>
            <a:r>
              <a:rPr lang="zh-CN" altLang="en-US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的飞天</a:t>
            </a:r>
            <a:r>
              <a:rPr lang="zh-CN" altLang="zh-CN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集群正式开始生产运营</a:t>
            </a:r>
            <a:r>
              <a:rPr lang="zh-CN" altLang="en-US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，技术领先。</a:t>
            </a:r>
            <a:endParaRPr lang="en-US" altLang="zh-CN" sz="120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571" name="AutoShape 6"/>
          <p:cNvSpPr>
            <a:spLocks noChangeArrowheads="1"/>
          </p:cNvSpPr>
          <p:nvPr/>
        </p:nvSpPr>
        <p:spPr bwMode="auto">
          <a:xfrm>
            <a:off x="7323138" y="4795838"/>
            <a:ext cx="3683000" cy="1247775"/>
          </a:xfrm>
          <a:prstGeom prst="roundRect">
            <a:avLst>
              <a:gd name="adj" fmla="val 13009"/>
            </a:avLst>
          </a:prstGeom>
          <a:solidFill>
            <a:srgbClr val="5B9BD5"/>
          </a:solidFill>
          <a:ln w="19050" cap="rnd" algn="ctr">
            <a:noFill/>
            <a:prstDash val="sysDot"/>
            <a:round/>
            <a:headEnd/>
            <a:tailEnd/>
          </a:ln>
        </p:spPr>
        <p:txBody>
          <a:bodyPr lIns="162552" tIns="81275" rIns="162552" bIns="81275"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23572" name="TextBox 57"/>
          <p:cNvSpPr txBox="1">
            <a:spLocks noChangeArrowheads="1"/>
          </p:cNvSpPr>
          <p:nvPr/>
        </p:nvSpPr>
        <p:spPr bwMode="auto">
          <a:xfrm>
            <a:off x="8288338" y="4324350"/>
            <a:ext cx="16510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62552" tIns="81275" rIns="162552" bIns="81275">
            <a:spAutoFit/>
          </a:bodyPr>
          <a:lstStyle/>
          <a:p>
            <a:r>
              <a:rPr lang="en-US" altLang="ko-KR" b="1">
                <a:latin typeface="微软雅黑" pitchFamily="34" charset="-122"/>
                <a:ea typeface="微软雅黑" pitchFamily="34" charset="-122"/>
              </a:rPr>
              <a:t>201</a:t>
            </a:r>
            <a:r>
              <a:rPr lang="zh-CN" altLang="zh-CN" b="1">
                <a:latin typeface="微软雅黑" pitchFamily="34" charset="-122"/>
                <a:ea typeface="微软雅黑" pitchFamily="34" charset="-122"/>
              </a:rPr>
              <a:t>4</a:t>
            </a:r>
            <a:endParaRPr lang="ko-KR" altLang="en-US" b="1">
              <a:latin typeface="微软雅黑" pitchFamily="34" charset="-122"/>
              <a:ea typeface="맑은 고딕" pitchFamily="34" charset="-127"/>
            </a:endParaRPr>
          </a:p>
        </p:txBody>
      </p:sp>
      <p:sp>
        <p:nvSpPr>
          <p:cNvPr id="101" name="TextBox 57"/>
          <p:cNvSpPr txBox="1">
            <a:spLocks noChangeArrowheads="1"/>
          </p:cNvSpPr>
          <p:nvPr/>
        </p:nvSpPr>
        <p:spPr bwMode="auto">
          <a:xfrm>
            <a:off x="7418388" y="4859338"/>
            <a:ext cx="3937000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162552" tIns="81275" rIns="162552" bIns="81275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华文细黑"/>
              </a:rPr>
              <a:t>大数据平台日趋成熟</a:t>
            </a:r>
            <a:endParaRPr lang="en-US" altLang="zh-CN" sz="16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华文细黑"/>
            </a:endParaRPr>
          </a:p>
          <a:p>
            <a:pPr marL="285750" indent="-2857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CN" altLang="en-US" sz="12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华文细黑"/>
              </a:rPr>
              <a:t>支撑双十一海量交易</a:t>
            </a:r>
            <a:endParaRPr lang="en-US" altLang="zh-CN" sz="120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华文细黑"/>
            </a:endParaRPr>
          </a:p>
          <a:p>
            <a:pPr marL="285750" indent="-2857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CN" altLang="en-US" sz="12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华文细黑"/>
              </a:rPr>
              <a:t>支撑阿里金融业务创新</a:t>
            </a:r>
          </a:p>
          <a:p>
            <a:pPr marL="285750" indent="-2857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CN" altLang="en-US" sz="12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华文细黑"/>
              </a:rPr>
              <a:t>大数据能力开始输出，云上贵州上线。</a:t>
            </a:r>
            <a:endParaRPr lang="en-US" altLang="zh-CN" sz="12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华文细黑"/>
            </a:endParaRPr>
          </a:p>
        </p:txBody>
      </p:sp>
      <p:sp>
        <p:nvSpPr>
          <p:cNvPr id="23574" name="TextBox 57"/>
          <p:cNvSpPr txBox="1">
            <a:spLocks noChangeArrowheads="1"/>
          </p:cNvSpPr>
          <p:nvPr/>
        </p:nvSpPr>
        <p:spPr bwMode="auto">
          <a:xfrm>
            <a:off x="10334625" y="2608263"/>
            <a:ext cx="1128713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62552" tIns="81275" rIns="162552" bIns="81275">
            <a:spAutoFit/>
          </a:bodyPr>
          <a:lstStyle/>
          <a:p>
            <a:r>
              <a:rPr lang="en-US" altLang="zh-CN">
                <a:latin typeface="微软雅黑" pitchFamily="34" charset="-122"/>
                <a:ea typeface="微软雅黑" pitchFamily="34" charset="-122"/>
              </a:rPr>
              <a:t>2015</a:t>
            </a:r>
            <a:endParaRPr lang="ko-KR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575" name="TextBox 57"/>
          <p:cNvSpPr txBox="1">
            <a:spLocks noChangeArrowheads="1"/>
          </p:cNvSpPr>
          <p:nvPr/>
        </p:nvSpPr>
        <p:spPr bwMode="auto">
          <a:xfrm>
            <a:off x="8818563" y="1735138"/>
            <a:ext cx="3046412" cy="379412"/>
          </a:xfrm>
          <a:prstGeom prst="rect">
            <a:avLst/>
          </a:prstGeom>
          <a:noFill/>
          <a:ln w="19050" algn="ctr">
            <a:noFill/>
            <a:prstDash val="sysDot"/>
            <a:round/>
            <a:headEnd/>
            <a:tailEnd type="oval" w="med" len="med"/>
          </a:ln>
        </p:spPr>
        <p:txBody>
          <a:bodyPr lIns="162552" tIns="81275" rIns="162552" bIns="81275">
            <a:spAutoFit/>
          </a:bodyPr>
          <a:lstStyle/>
          <a:p>
            <a:r>
              <a:rPr lang="zh-CN" altLang="en-US" sz="1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华文细黑" pitchFamily="2" charset="-122"/>
              </a:rPr>
              <a:t>云计算大数据能力输出关键年</a:t>
            </a:r>
            <a:endParaRPr lang="en-US" altLang="zh-CN" sz="140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华文细黑" pitchFamily="2" charset="-122"/>
            </a:endParaRPr>
          </a:p>
        </p:txBody>
      </p:sp>
      <p:sp>
        <p:nvSpPr>
          <p:cNvPr id="23576" name="Line 16"/>
          <p:cNvSpPr>
            <a:spLocks noChangeShapeType="1"/>
          </p:cNvSpPr>
          <p:nvPr/>
        </p:nvSpPr>
        <p:spPr bwMode="auto">
          <a:xfrm>
            <a:off x="1131888" y="3163888"/>
            <a:ext cx="11112" cy="519112"/>
          </a:xfrm>
          <a:prstGeom prst="line">
            <a:avLst/>
          </a:prstGeom>
          <a:noFill/>
          <a:ln w="19050">
            <a:solidFill>
              <a:srgbClr val="7F7F7F"/>
            </a:solidFill>
            <a:prstDash val="sysDot"/>
            <a:round/>
            <a:headEnd type="oval" w="med" len="med"/>
            <a:tailEnd type="oval" w="med" len="med"/>
          </a:ln>
        </p:spPr>
        <p:txBody>
          <a:bodyPr lIns="162552" tIns="81275" rIns="162552" bIns="81275"/>
          <a:lstStyle/>
          <a:p>
            <a:endParaRPr lang="zh-CN" altLang="en-US"/>
          </a:p>
        </p:txBody>
      </p:sp>
      <p:sp>
        <p:nvSpPr>
          <p:cNvPr id="23577" name="TextBox 57"/>
          <p:cNvSpPr txBox="1">
            <a:spLocks noChangeArrowheads="1"/>
          </p:cNvSpPr>
          <p:nvPr/>
        </p:nvSpPr>
        <p:spPr bwMode="auto">
          <a:xfrm>
            <a:off x="2265363" y="2566988"/>
            <a:ext cx="2274887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62552" tIns="81275" rIns="162552" bIns="81275">
            <a:spAutoFit/>
          </a:bodyPr>
          <a:lstStyle/>
          <a:p>
            <a:r>
              <a:rPr lang="en-US" altLang="ko-KR" b="1">
                <a:latin typeface="微软雅黑" pitchFamily="34" charset="-122"/>
                <a:ea typeface="微软雅黑" pitchFamily="34" charset="-122"/>
              </a:rPr>
              <a:t>20</a:t>
            </a:r>
            <a:r>
              <a:rPr lang="en-US" altLang="zh-CN" b="1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b="1"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zh-CN" b="1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b="1">
                <a:latin typeface="微软雅黑" pitchFamily="34" charset="-122"/>
                <a:ea typeface="微软雅黑" pitchFamily="34" charset="-122"/>
              </a:rPr>
              <a:t>0</a:t>
            </a:r>
            <a:endParaRPr lang="ko-KR" altLang="en-US" b="1">
              <a:latin typeface="微软雅黑" pitchFamily="34" charset="-122"/>
              <a:ea typeface="맑은 고딕" pitchFamily="34" charset="-127"/>
            </a:endParaRPr>
          </a:p>
        </p:txBody>
      </p:sp>
      <p:sp>
        <p:nvSpPr>
          <p:cNvPr id="59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636375" y="6492875"/>
            <a:ext cx="555625" cy="365125"/>
          </a:xfrm>
        </p:spPr>
        <p:txBody>
          <a:bodyPr/>
          <a:lstStyle/>
          <a:p>
            <a:pPr>
              <a:defRPr/>
            </a:pPr>
            <a:fld id="{35B6AB91-C044-43D1-BECF-DC968086B057}" type="slidenum">
              <a:rPr lang="zh-CN" altLang="en-US">
                <a:solidFill>
                  <a:srgbClr val="00A2C9"/>
                </a:solidFill>
                <a:latin typeface="微软雅黑"/>
                <a:ea typeface="微软雅黑"/>
                <a:cs typeface="微软雅黑"/>
              </a:rPr>
              <a:pPr>
                <a:defRPr/>
              </a:pPr>
              <a:t>7</a:t>
            </a:fld>
            <a:endParaRPr lang="zh-CN" altLang="en-US" dirty="0">
              <a:solidFill>
                <a:srgbClr val="00A2C9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3579" name="Line 16"/>
          <p:cNvSpPr>
            <a:spLocks noChangeShapeType="1"/>
          </p:cNvSpPr>
          <p:nvPr/>
        </p:nvSpPr>
        <p:spPr bwMode="auto">
          <a:xfrm>
            <a:off x="6635750" y="3122613"/>
            <a:ext cx="0" cy="571500"/>
          </a:xfrm>
          <a:prstGeom prst="line">
            <a:avLst/>
          </a:prstGeom>
          <a:noFill/>
          <a:ln w="19050">
            <a:solidFill>
              <a:srgbClr val="7F7F7F"/>
            </a:solidFill>
            <a:prstDash val="sysDot"/>
            <a:round/>
            <a:headEnd type="oval" w="med" len="med"/>
            <a:tailEnd type="oval" w="med" len="med"/>
          </a:ln>
        </p:spPr>
        <p:txBody>
          <a:bodyPr lIns="162552" tIns="81275" rIns="162552" bIns="81275"/>
          <a:lstStyle/>
          <a:p>
            <a:endParaRPr lang="zh-CN" altLang="en-US"/>
          </a:p>
        </p:txBody>
      </p:sp>
      <p:sp>
        <p:nvSpPr>
          <p:cNvPr id="23580" name="Line 16"/>
          <p:cNvSpPr>
            <a:spLocks noChangeShapeType="1"/>
          </p:cNvSpPr>
          <p:nvPr/>
        </p:nvSpPr>
        <p:spPr bwMode="auto">
          <a:xfrm>
            <a:off x="10806113" y="3122613"/>
            <a:ext cx="0" cy="571500"/>
          </a:xfrm>
          <a:prstGeom prst="line">
            <a:avLst/>
          </a:prstGeom>
          <a:noFill/>
          <a:ln w="19050">
            <a:solidFill>
              <a:srgbClr val="7F7F7F"/>
            </a:solidFill>
            <a:prstDash val="sysDot"/>
            <a:round/>
            <a:headEnd type="oval" w="med" len="med"/>
            <a:tailEnd type="oval" w="med" len="med"/>
          </a:ln>
        </p:spPr>
        <p:txBody>
          <a:bodyPr lIns="162552" tIns="81275" rIns="162552" bIns="81275"/>
          <a:lstStyle/>
          <a:p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857500" y="3619500"/>
            <a:ext cx="158750" cy="15875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6551613" y="3619500"/>
            <a:ext cx="158750" cy="15875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4614863" y="3619500"/>
            <a:ext cx="158750" cy="15875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8678863" y="3619500"/>
            <a:ext cx="158750" cy="15875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10720388" y="3619500"/>
            <a:ext cx="158750" cy="15875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dirty="0"/>
          </a:p>
        </p:txBody>
      </p:sp>
      <p:sp>
        <p:nvSpPr>
          <p:cNvPr id="86" name="椭圆 85"/>
          <p:cNvSpPr/>
          <p:nvPr/>
        </p:nvSpPr>
        <p:spPr>
          <a:xfrm>
            <a:off x="1322388" y="3619500"/>
            <a:ext cx="158750" cy="158750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dirty="0"/>
          </a:p>
        </p:txBody>
      </p:sp>
      <p:sp>
        <p:nvSpPr>
          <p:cNvPr id="38" name="标题 2"/>
          <p:cNvSpPr txBox="1">
            <a:spLocks/>
          </p:cNvSpPr>
          <p:nvPr/>
        </p:nvSpPr>
        <p:spPr>
          <a:xfrm>
            <a:off x="333375" y="115888"/>
            <a:ext cx="10515600" cy="6286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b="1" kern="1200" dirty="0" smtClean="0">
                <a:solidFill>
                  <a:srgbClr val="01A1C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sz="28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阿里大数据平台发展历程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11395075" y="6505575"/>
            <a:ext cx="465138" cy="352425"/>
          </a:xfrm>
        </p:spPr>
        <p:txBody>
          <a:bodyPr/>
          <a:lstStyle/>
          <a:p>
            <a:pPr>
              <a:defRPr/>
            </a:pPr>
            <a:fld id="{40D40506-3564-49BD-AB89-7141A7D1ACE0}" type="slidenum">
              <a:rPr lang="en-US" altLang="zh-CN" smtClean="0">
                <a:solidFill>
                  <a:srgbClr val="01A1C8"/>
                </a:solidFill>
                <a:latin typeface="微软雅黑"/>
                <a:ea typeface="微软雅黑"/>
                <a:cs typeface="微软雅黑"/>
              </a:rPr>
              <a:pPr>
                <a:defRPr/>
              </a:pPr>
              <a:t>8</a:t>
            </a:fld>
            <a:endParaRPr lang="zh-CN" altLang="en-US" dirty="0">
              <a:solidFill>
                <a:srgbClr val="01A1C8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5602" name="文本框 36"/>
          <p:cNvSpPr txBox="1">
            <a:spLocks noChangeArrowheads="1"/>
          </p:cNvSpPr>
          <p:nvPr/>
        </p:nvSpPr>
        <p:spPr bwMode="auto">
          <a:xfrm>
            <a:off x="5303838" y="1792288"/>
            <a:ext cx="176847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latin typeface="Calibri" pitchFamily="34" charset="0"/>
              </a:rPr>
              <a:t>Data Tools</a:t>
            </a:r>
            <a:endParaRPr lang="zh-CN" altLang="en-US" b="1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25603" name="文本框 38"/>
          <p:cNvSpPr txBox="1">
            <a:spLocks noChangeArrowheads="1"/>
          </p:cNvSpPr>
          <p:nvPr/>
        </p:nvSpPr>
        <p:spPr bwMode="auto">
          <a:xfrm>
            <a:off x="5189538" y="5875338"/>
            <a:ext cx="1358900" cy="7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  <a:latin typeface="Calibri" pitchFamily="34" charset="0"/>
              </a:rPr>
              <a:t>Intelligence </a:t>
            </a:r>
          </a:p>
          <a:p>
            <a:pPr algn="ctr"/>
            <a:r>
              <a:rPr lang="en-US" altLang="zh-CN" b="1">
                <a:solidFill>
                  <a:schemeClr val="bg1"/>
                </a:solidFill>
                <a:latin typeface="Calibri" pitchFamily="34" charset="0"/>
              </a:rPr>
              <a:t>App</a:t>
            </a:r>
            <a:endParaRPr lang="zh-CN" altLang="en-US" b="1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0" name="标题 2"/>
          <p:cNvSpPr txBox="1">
            <a:spLocks/>
          </p:cNvSpPr>
          <p:nvPr/>
        </p:nvSpPr>
        <p:spPr>
          <a:xfrm>
            <a:off x="333375" y="115888"/>
            <a:ext cx="10515600" cy="6286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b="1" kern="1200" dirty="0" smtClean="0">
                <a:solidFill>
                  <a:srgbClr val="01A1C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sz="28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阿里大数据体系结构</a:t>
            </a:r>
          </a:p>
        </p:txBody>
      </p:sp>
      <p:pic>
        <p:nvPicPr>
          <p:cNvPr id="25605" name="Picture 2"/>
          <p:cNvPicPr>
            <a:picLocks noChangeAspect="1" noChangeArrowheads="1"/>
          </p:cNvPicPr>
          <p:nvPr/>
        </p:nvPicPr>
        <p:blipFill>
          <a:blip r:embed="rId3"/>
          <a:srcRect l="27014" t="7910" r="27415" b="7359"/>
          <a:stretch>
            <a:fillRect/>
          </a:stretch>
        </p:blipFill>
        <p:spPr bwMode="auto">
          <a:xfrm>
            <a:off x="3254375" y="877888"/>
            <a:ext cx="5822950" cy="5751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折角形 29"/>
          <p:cNvSpPr/>
          <p:nvPr/>
        </p:nvSpPr>
        <p:spPr>
          <a:xfrm>
            <a:off x="163513" y="2719388"/>
            <a:ext cx="2690812" cy="1181100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bIns="0" anchor="ctr"/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zh-CN" altLang="en-US" sz="1400" dirty="0"/>
              <a:t>提供基础计算引擎或服务</a:t>
            </a:r>
            <a:endParaRPr kumimoji="1" lang="en-US" altLang="zh-CN" sz="1400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zh-CN" altLang="en-US" sz="1400" dirty="0"/>
              <a:t>开放</a:t>
            </a:r>
            <a:r>
              <a:rPr kumimoji="1" lang="en-US" altLang="zh-CN" sz="1400" dirty="0"/>
              <a:t>API/SDK</a:t>
            </a:r>
            <a:r>
              <a:rPr kumimoji="1" lang="zh-CN" altLang="en-US" sz="1400" dirty="0"/>
              <a:t>，兼容各种标准协议</a:t>
            </a:r>
            <a:endParaRPr kumimoji="1" lang="en-US" altLang="zh-CN" sz="1400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zh-CN" altLang="en-US" sz="1400" dirty="0"/>
              <a:t>可独立部署</a:t>
            </a:r>
          </a:p>
        </p:txBody>
      </p:sp>
      <p:cxnSp>
        <p:nvCxnSpPr>
          <p:cNvPr id="31" name="直接箭头连接符 30"/>
          <p:cNvCxnSpPr/>
          <p:nvPr/>
        </p:nvCxnSpPr>
        <p:spPr>
          <a:xfrm>
            <a:off x="2854325" y="3309938"/>
            <a:ext cx="2185988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08" name="文本框 7"/>
          <p:cNvSpPr txBox="1">
            <a:spLocks noChangeArrowheads="1"/>
          </p:cNvSpPr>
          <p:nvPr/>
        </p:nvSpPr>
        <p:spPr bwMode="auto">
          <a:xfrm>
            <a:off x="5297488" y="3309938"/>
            <a:ext cx="1768475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100" b="1">
                <a:latin typeface="Calibri" pitchFamily="34" charset="0"/>
              </a:rPr>
              <a:t>Cloud</a:t>
            </a:r>
          </a:p>
          <a:p>
            <a:pPr algn="ctr"/>
            <a:r>
              <a:rPr lang="en-US" altLang="zh-CN" sz="2100" b="1">
                <a:latin typeface="Calibri" pitchFamily="34" charset="0"/>
              </a:rPr>
              <a:t>Computing</a:t>
            </a:r>
            <a:endParaRPr lang="zh-CN" altLang="en-US" sz="2100" b="1">
              <a:latin typeface="Calibri" pitchFamily="34" charset="0"/>
            </a:endParaRPr>
          </a:p>
        </p:txBody>
      </p:sp>
      <p:sp>
        <p:nvSpPr>
          <p:cNvPr id="25609" name="文本框 36"/>
          <p:cNvSpPr txBox="1">
            <a:spLocks noChangeArrowheads="1"/>
          </p:cNvSpPr>
          <p:nvPr/>
        </p:nvSpPr>
        <p:spPr bwMode="auto">
          <a:xfrm>
            <a:off x="5321300" y="1677988"/>
            <a:ext cx="17684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b="1">
                <a:solidFill>
                  <a:schemeClr val="bg1"/>
                </a:solidFill>
                <a:latin typeface="Calibri" pitchFamily="34" charset="0"/>
              </a:rPr>
              <a:t>Data Tools</a:t>
            </a:r>
            <a:endParaRPr lang="zh-CN" altLang="en-US" sz="2000" b="1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25610" name="文本框 38"/>
          <p:cNvSpPr txBox="1">
            <a:spLocks noChangeArrowheads="1"/>
          </p:cNvSpPr>
          <p:nvPr/>
        </p:nvSpPr>
        <p:spPr bwMode="auto">
          <a:xfrm>
            <a:off x="5327650" y="5875338"/>
            <a:ext cx="167163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latin typeface="Calibri" pitchFamily="34" charset="0"/>
              </a:rPr>
              <a:t>Intelligence </a:t>
            </a:r>
          </a:p>
          <a:p>
            <a:pPr algn="ctr"/>
            <a:r>
              <a:rPr lang="en-US" altLang="zh-CN" sz="1600" b="1">
                <a:solidFill>
                  <a:schemeClr val="bg1"/>
                </a:solidFill>
                <a:latin typeface="Calibri" pitchFamily="34" charset="0"/>
              </a:rPr>
              <a:t>App</a:t>
            </a:r>
            <a:endParaRPr lang="zh-CN" altLang="en-US" sz="1600" b="1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35" name="折角形 34"/>
          <p:cNvSpPr/>
          <p:nvPr/>
        </p:nvSpPr>
        <p:spPr>
          <a:xfrm>
            <a:off x="8953500" y="1538288"/>
            <a:ext cx="3238500" cy="942975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bIns="0" anchor="ctr"/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zh-CN" altLang="en-US" sz="1400" dirty="0"/>
              <a:t>提供各种数据工具产品</a:t>
            </a:r>
            <a:endParaRPr kumimoji="1" lang="en-US" altLang="zh-CN" sz="1400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zh-CN" altLang="en-US" sz="1400" dirty="0"/>
              <a:t>鼓励生态伙伴提供工具产品</a:t>
            </a:r>
          </a:p>
        </p:txBody>
      </p:sp>
      <p:cxnSp>
        <p:nvCxnSpPr>
          <p:cNvPr id="36" name="直接箭头连接符 35"/>
          <p:cNvCxnSpPr>
            <a:stCxn id="35" idx="1"/>
          </p:cNvCxnSpPr>
          <p:nvPr/>
        </p:nvCxnSpPr>
        <p:spPr>
          <a:xfrm flipH="1">
            <a:off x="7478713" y="2009775"/>
            <a:ext cx="1474787" cy="23812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折角形 36"/>
          <p:cNvSpPr/>
          <p:nvPr/>
        </p:nvSpPr>
        <p:spPr>
          <a:xfrm>
            <a:off x="8953500" y="4497388"/>
            <a:ext cx="3238500" cy="858837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bIns="0" anchor="ctr"/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zh-CN" altLang="en-US" sz="1400" dirty="0"/>
              <a:t>面向行业客户的</a:t>
            </a:r>
            <a:r>
              <a:rPr kumimoji="1" lang="en-US" altLang="zh-CN" sz="1400" dirty="0"/>
              <a:t>Repeatable Solution</a:t>
            </a:r>
            <a:r>
              <a:rPr kumimoji="1" lang="zh-CN" altLang="en-US" sz="1400" dirty="0"/>
              <a:t>或</a:t>
            </a:r>
            <a:r>
              <a:rPr kumimoji="1" lang="en-US" altLang="zh-CN" sz="1400" dirty="0"/>
              <a:t>Application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zh-CN" altLang="en-US" sz="1400" dirty="0"/>
              <a:t>通常由</a:t>
            </a:r>
            <a:r>
              <a:rPr kumimoji="1" lang="en-US" altLang="zh-CN" sz="1400" dirty="0"/>
              <a:t>ISV</a:t>
            </a:r>
            <a:r>
              <a:rPr kumimoji="1" lang="zh-CN" altLang="en-US" sz="1400" dirty="0"/>
              <a:t>完成</a:t>
            </a:r>
          </a:p>
        </p:txBody>
      </p:sp>
      <p:cxnSp>
        <p:nvCxnSpPr>
          <p:cNvPr id="38" name="直接箭头连接符 37"/>
          <p:cNvCxnSpPr/>
          <p:nvPr/>
        </p:nvCxnSpPr>
        <p:spPr>
          <a:xfrm flipH="1">
            <a:off x="7478713" y="4927600"/>
            <a:ext cx="1474787" cy="947738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5" grpId="0" animBg="1"/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"/>
          <p:cNvSpPr txBox="1">
            <a:spLocks/>
          </p:cNvSpPr>
          <p:nvPr/>
        </p:nvSpPr>
        <p:spPr>
          <a:xfrm>
            <a:off x="333375" y="115888"/>
            <a:ext cx="10515600" cy="6286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b="1" kern="1200" dirty="0" smtClean="0">
                <a:solidFill>
                  <a:srgbClr val="01A1C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sz="28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飞天开放平台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87488" y="1196975"/>
            <a:ext cx="9156700" cy="504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a1</Template>
  <TotalTime>284</TotalTime>
  <Words>1494</Words>
  <Application>Microsoft Office PowerPoint</Application>
  <PresentationFormat>自定义</PresentationFormat>
  <Paragraphs>286</Paragraphs>
  <Slides>22</Slides>
  <Notes>12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3" baseType="lpstr">
      <vt:lpstr>t1</vt:lpstr>
      <vt:lpstr>ODPS介绍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分布式文件系统（盘古）</vt:lpstr>
      <vt:lpstr>资源管理与任务调度（伏羲）</vt:lpstr>
      <vt:lpstr>伏羲作业编程模型：DAG</vt:lpstr>
      <vt:lpstr>开放数据处理服务ODPS（Open Data Processing Service）</vt:lpstr>
      <vt:lpstr>开放数据处理服务ODPS</vt:lpstr>
      <vt:lpstr>系统体系结构</vt:lpstr>
      <vt:lpstr>ODPS 核心抽象</vt:lpstr>
      <vt:lpstr>海量数据存储</vt:lpstr>
      <vt:lpstr>丰富的计算工具和编程模型</vt:lpstr>
      <vt:lpstr>SQL</vt:lpstr>
      <vt:lpstr>图计算（Graph）</vt:lpstr>
      <vt:lpstr>算法平台（PAI）</vt:lpstr>
      <vt:lpstr>幻灯片 22</vt:lpstr>
    </vt:vector>
  </TitlesOfParts>
  <Company>ALIBABA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李妹芳</dc:creator>
  <cp:lastModifiedBy>user</cp:lastModifiedBy>
  <cp:revision>54</cp:revision>
  <dcterms:created xsi:type="dcterms:W3CDTF">2015-04-21T08:20:19Z</dcterms:created>
  <dcterms:modified xsi:type="dcterms:W3CDTF">2015-12-10T07:41:08Z</dcterms:modified>
</cp:coreProperties>
</file>